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68" r:id="rId2"/>
    <p:sldId id="4836" r:id="rId3"/>
    <p:sldId id="4843" r:id="rId4"/>
    <p:sldId id="4842" r:id="rId5"/>
    <p:sldId id="4847" r:id="rId6"/>
    <p:sldId id="4845" r:id="rId7"/>
    <p:sldId id="4839" r:id="rId8"/>
    <p:sldId id="4848" r:id="rId9"/>
    <p:sldId id="4841" r:id="rId10"/>
    <p:sldId id="4834" r:id="rId11"/>
    <p:sldId id="4835" r:id="rId12"/>
    <p:sldId id="4850" r:id="rId13"/>
    <p:sldId id="4851" r:id="rId14"/>
    <p:sldId id="482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8" autoAdjust="0"/>
    <p:restoredTop sz="98961" autoAdjust="0"/>
  </p:normalViewPr>
  <p:slideViewPr>
    <p:cSldViewPr snapToGrid="0">
      <p:cViewPr>
        <p:scale>
          <a:sx n="116" d="100"/>
          <a:sy n="116" d="100"/>
        </p:scale>
        <p:origin x="-24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419233-B808-4236-BF16-10E1E1CB0C7D}" type="datetimeFigureOut">
              <a:rPr lang="en-US" smtClean="0"/>
              <a:t>3/27/2025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674EF2-9DC5-49EA-B869-C99C2F936661}" type="slidenum">
              <a:rPr lang="en-US" smtClean="0"/>
              <a:t>‹#›</a:t>
            </a:fld>
            <a:endParaRPr lang="en-US"/>
          </a:p>
        </p:txBody>
      </p:sp>
    </p:spTree>
    <p:extLst>
      <p:ext uri="{BB962C8B-B14F-4D97-AF65-F5344CB8AC3E}">
        <p14:creationId xmlns:p14="http://schemas.microsoft.com/office/powerpoint/2010/main" val="3124649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4D92BEA-A7D4-4C5E-9A0A-45665CA420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3</a:t>
            </a:fld>
            <a:endParaRPr lang="en-US"/>
          </a:p>
        </p:txBody>
      </p:sp>
    </p:spTree>
    <p:extLst>
      <p:ext uri="{BB962C8B-B14F-4D97-AF65-F5344CB8AC3E}">
        <p14:creationId xmlns:p14="http://schemas.microsoft.com/office/powerpoint/2010/main" val="896293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4</a:t>
            </a:fld>
            <a:endParaRPr lang="en-US"/>
          </a:p>
        </p:txBody>
      </p:sp>
    </p:spTree>
    <p:extLst>
      <p:ext uri="{BB962C8B-B14F-4D97-AF65-F5344CB8AC3E}">
        <p14:creationId xmlns:p14="http://schemas.microsoft.com/office/powerpoint/2010/main" val="896293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algn="just">
              <a:lnSpc>
                <a:spcPct val="107000"/>
              </a:lnSpc>
              <a:spcAft>
                <a:spcPts val="800"/>
              </a:spcAft>
            </a:pP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86739CF-0FB2-6D48-A60C-8FB9815EC6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algn="just">
              <a:lnSpc>
                <a:spcPct val="107000"/>
              </a:lnSpc>
              <a:spcAft>
                <a:spcPts val="800"/>
              </a:spcAft>
            </a:pP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86739CF-0FB2-6D48-A60C-8FB9815EC6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algn="just">
              <a:lnSpc>
                <a:spcPct val="107000"/>
              </a:lnSpc>
              <a:spcAft>
                <a:spcPts val="800"/>
              </a:spcAft>
            </a:pP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86739CF-0FB2-6D48-A60C-8FB9815EC6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algn="just">
              <a:lnSpc>
                <a:spcPct val="107000"/>
              </a:lnSpc>
              <a:spcAft>
                <a:spcPts val="800"/>
              </a:spcAft>
            </a:pP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86739CF-0FB2-6D48-A60C-8FB9815EC6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algn="just">
              <a:lnSpc>
                <a:spcPct val="107000"/>
              </a:lnSpc>
              <a:spcAft>
                <a:spcPts val="800"/>
              </a:spcAft>
            </a:pP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86739CF-0FB2-6D48-A60C-8FB9815EC6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4D92BEA-A7D4-4C5E-9A0A-45665CA420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0604C2C-E8F4-41B2-AACC-267AAB470FE6}"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C08B8-F65B-4F77-B0C4-DA872BFB8D6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604C2C-E8F4-41B2-AACC-267AAB470FE6}"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C08B8-F65B-4F77-B0C4-DA872BFB8D6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604C2C-E8F4-41B2-AACC-267AAB470FE6}"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C08B8-F65B-4F77-B0C4-DA872BFB8D6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604C2C-E8F4-41B2-AACC-267AAB470FE6}"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C08B8-F65B-4F77-B0C4-DA872BFB8D6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604C2C-E8F4-41B2-AACC-267AAB470FE6}"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C08B8-F65B-4F77-B0C4-DA872BFB8D6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0604C2C-E8F4-41B2-AACC-267AAB470FE6}" type="datetimeFigureOut">
              <a:rPr lang="en-US" smtClean="0"/>
              <a:t>3/27/2025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3C08B8-F65B-4F77-B0C4-DA872BFB8D6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604C2C-E8F4-41B2-AACC-267AAB470FE6}" type="datetimeFigureOut">
              <a:rPr lang="en-US" smtClean="0"/>
              <a:t>3/27/2025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3C08B8-F65B-4F77-B0C4-DA872BFB8D6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604C2C-E8F4-41B2-AACC-267AAB470FE6}" type="datetimeFigureOut">
              <a:rPr lang="en-US" smtClean="0"/>
              <a:t>3/27/2025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3C08B8-F65B-4F77-B0C4-DA872BFB8D6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604C2C-E8F4-41B2-AACC-267AAB470FE6}" type="datetimeFigureOut">
              <a:rPr lang="en-US" smtClean="0"/>
              <a:t>3/27/2025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3C08B8-F65B-4F77-B0C4-DA872BFB8D6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604C2C-E8F4-41B2-AACC-267AAB470FE6}" type="datetimeFigureOut">
              <a:rPr lang="en-US" smtClean="0"/>
              <a:t>3/27/2025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3C08B8-F65B-4F77-B0C4-DA872BFB8D6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604C2C-E8F4-41B2-AACC-267AAB470FE6}" type="datetimeFigureOut">
              <a:rPr lang="en-US" smtClean="0"/>
              <a:t>3/27/2025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3C08B8-F65B-4F77-B0C4-DA872BFB8D6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604C2C-E8F4-41B2-AACC-267AAB470FE6}" type="datetimeFigureOut">
              <a:rPr lang="en-US" smtClean="0"/>
              <a:t>3/27/2025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C08B8-F65B-4F77-B0C4-DA872BFB8D6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png"/><Relationship Id="rId4" Type="http://schemas.microsoft.com/office/2007/relationships/hdphoto" Target="../media/hdphoto1.wdp"/><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6.jpeg"/><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6.jpe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6.jpe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jpe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779544" y="1634558"/>
            <a:ext cx="5209364" cy="1965377"/>
          </a:xfrm>
        </p:spPr>
        <p:txBody>
          <a:bodyPr>
            <a:noAutofit/>
          </a:bodyPr>
          <a:lstStyle/>
          <a:p>
            <a:pPr marL="0" indent="0" algn="ctr">
              <a:lnSpc>
                <a:spcPct val="150000"/>
              </a:lnSpc>
              <a:spcBef>
                <a:spcPts val="0"/>
              </a:spcBef>
              <a:buNone/>
            </a:pPr>
            <a:r>
              <a:rPr lang="en-US" sz="2400" b="1" dirty="0" smtClean="0">
                <a:solidFill>
                  <a:srgbClr val="FFCF0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МАГАДЛАН ИТГЭМЖЛЭГДСЭН </a:t>
            </a:r>
          </a:p>
          <a:p>
            <a:pPr marL="0" indent="0" algn="ctr">
              <a:lnSpc>
                <a:spcPct val="150000"/>
              </a:lnSpc>
              <a:spcBef>
                <a:spcPts val="0"/>
              </a:spcBef>
              <a:buNone/>
            </a:pPr>
            <a:r>
              <a:rPr lang="en-US" sz="2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ГОВЬСҮМБЭР </a:t>
            </a: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АЙМАГ ДАХЬ</a:t>
            </a:r>
          </a:p>
          <a:p>
            <a:pPr marL="0" indent="0" algn="ctr">
              <a:lnSpc>
                <a:spcPct val="150000"/>
              </a:lnSpc>
              <a:spcBef>
                <a:spcPts val="0"/>
              </a:spcBef>
              <a:buNone/>
            </a:pP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ПОЛИТЕХНИК КОЛЛЕЖ</a:t>
            </a:r>
          </a:p>
        </p:txBody>
      </p:sp>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tretch>
            <a:fillRect/>
          </a:stretch>
        </p:blipFill>
        <p:spPr>
          <a:xfrm>
            <a:off x="1" y="5931872"/>
            <a:ext cx="2500541" cy="92612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00542" y="5931873"/>
            <a:ext cx="2500541" cy="926127"/>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1083" y="5931871"/>
            <a:ext cx="2500541" cy="926127"/>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01624" y="5931873"/>
            <a:ext cx="2500542" cy="926127"/>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88196" y="5931871"/>
            <a:ext cx="2500542" cy="926127"/>
          </a:xfrm>
          <a:prstGeom prst="rect">
            <a:avLst/>
          </a:prstGeom>
        </p:spPr>
      </p:pic>
      <p:pic>
        <p:nvPicPr>
          <p:cNvPr id="1029" name="Picture 5" descr="C:\Users\Bichig hereg\Downloads\0dbcf9f8f9155dff9a5aea8563e06f06.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40976" y="244663"/>
            <a:ext cx="1110377" cy="699881"/>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6">
            <a:extLst>
              <a:ext uri="{FF2B5EF4-FFF2-40B4-BE49-F238E27FC236}">
                <a16:creationId xmlns:a16="http://schemas.microsoft.com/office/drawing/2014/main" xmlns="" id="{168B119D-3232-6130-5059-A8945F3C7D20}"/>
              </a:ext>
            </a:extLst>
          </p:cNvPr>
          <p:cNvSpPr txBox="1">
            <a:spLocks/>
          </p:cNvSpPr>
          <p:nvPr/>
        </p:nvSpPr>
        <p:spPr>
          <a:xfrm>
            <a:off x="5696164" y="3234357"/>
            <a:ext cx="4849258" cy="17083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0"/>
              </a:spcBef>
              <a:buFont typeface="Arial" panose="020B0604020202020204" pitchFamily="34" charset="0"/>
              <a:buNone/>
            </a:pPr>
            <a:r>
              <a:rPr lang="en-US" sz="2400" b="1" dirty="0">
                <a:solidFill>
                  <a:srgbClr val="FFCE0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ACCREDITED</a:t>
            </a:r>
          </a:p>
          <a:p>
            <a:pPr marL="0" indent="0" algn="ctr">
              <a:lnSpc>
                <a:spcPct val="150000"/>
              </a:lnSpc>
              <a:spcBef>
                <a:spcPts val="0"/>
              </a:spcBef>
              <a:buFont typeface="Arial" panose="020B0604020202020204" pitchFamily="34" charset="0"/>
              <a:buNone/>
            </a:pPr>
            <a:r>
              <a:rPr lang="en"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POLYTECHNIC COLLEGE</a:t>
            </a:r>
          </a:p>
          <a:p>
            <a:pPr marL="0" indent="0" algn="ctr">
              <a:lnSpc>
                <a:spcPct val="150000"/>
              </a:lnSpc>
              <a:spcBef>
                <a:spcPts val="0"/>
              </a:spcBef>
              <a:buFont typeface="Arial" panose="020B0604020202020204" pitchFamily="34" charset="0"/>
              <a:buNone/>
            </a:pPr>
            <a:r>
              <a:rPr lang="en"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 GOVISUMBER PROVINCE</a:t>
            </a:r>
          </a:p>
        </p:txBody>
      </p:sp>
      <p:pic>
        <p:nvPicPr>
          <p:cNvPr id="2" name="Pictur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08896" y="107090"/>
            <a:ext cx="1123986" cy="1095632"/>
          </a:xfrm>
          <a:prstGeom prst="rect">
            <a:avLst/>
          </a:prstGeom>
        </p:spPr>
      </p:pic>
      <p:pic>
        <p:nvPicPr>
          <p:cNvPr id="4" name="Picture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134458" y="107090"/>
            <a:ext cx="1249273" cy="109563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035997" y="291403"/>
            <a:ext cx="6664593" cy="65314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ISO 9001:2015, ISO 21001:2018 </a:t>
            </a:r>
            <a:r>
              <a:rPr lang="mn-MN"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нэгдсэн стандартыг нэвтрүүлэх “ВОРЛД СТАНДАРТ КОНСАЛТИНГ” ХХК ажиллаж байна.</a:t>
            </a:r>
            <a:endParaRPr lang="en-US" sz="16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Content Placeholder 2"/>
          <p:cNvSpPr txBox="1">
            <a:spLocks/>
          </p:cNvSpPr>
          <p:nvPr/>
        </p:nvSpPr>
        <p:spPr>
          <a:xfrm>
            <a:off x="272041" y="1264253"/>
            <a:ext cx="4360333" cy="247572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mn-MN" sz="13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ISO 9001:2015, ISO 21001:2018 Нэгдсэн менежментийн тогтолцоо нэвтрүүлэх сургалтын хүрээнд Стандартын 4,5,6,7 дугаар бүлгийн сургалтуудыг нийт 9 өдөр зохион байгуулж, 15 анги, кабинет, 12 өрөө тасалгаа 10 дадлагын газар болон сургуулийн гал тогооны үл тохирлыг илрүүлж, үл тохирлыг арилган ажилласан. 2024 оны 11 дүгээр сарын 10-наас 14-ний өдрүүдэд 4.1-9.1 хүртэлх стандартын шаардлагын дагуух баримтжуулсан мэдээлэлээ гаргасан. Стандарт нэвтрүүлэх сургалтууд бүрэн хийгдэж дууссан. Стандартын дагуу байгууллагын угтах үйлчилгээний ажлыг хийж гүйцэтгэлээ.</a:t>
            </a:r>
            <a:endParaRPr lang="en-US" sz="13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5" name="Title 1"/>
          <p:cNvSpPr txBox="1">
            <a:spLocks/>
          </p:cNvSpPr>
          <p:nvPr/>
        </p:nvSpPr>
        <p:spPr>
          <a:xfrm>
            <a:off x="4698539" y="976236"/>
            <a:ext cx="6500607" cy="57097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1" dirty="0" smtClean="0">
                <a:solidFill>
                  <a:schemeClr val="bg1"/>
                </a:solidFill>
                <a:latin typeface="Arial" pitchFamily="34" charset="0"/>
                <a:cs typeface="Arial" pitchFamily="34" charset="0"/>
              </a:rPr>
              <a:t>"WORLD STANDARD CONSULTING" LTD  is working to introduce ISO 9001:2015 and ISO 21001:2018 integrated standards</a:t>
            </a:r>
            <a:r>
              <a:rPr lang="en-US" sz="1400" b="1" dirty="0" smtClean="0">
                <a:solidFill>
                  <a:schemeClr val="bg1"/>
                </a:solidFill>
                <a:latin typeface="Arial" pitchFamily="34" charset="0"/>
                <a:cs typeface="Arial" pitchFamily="34" charset="0"/>
              </a:rPr>
              <a:t>. </a:t>
            </a:r>
            <a:endParaRPr lang="en-US" sz="1400" b="1" dirty="0">
              <a:solidFill>
                <a:schemeClr val="bg1"/>
              </a:solidFill>
              <a:latin typeface="Arial" pitchFamily="34" charset="0"/>
              <a:cs typeface="Arial" pitchFamily="34" charset="0"/>
            </a:endParaRPr>
          </a:p>
        </p:txBody>
      </p:sp>
      <p:sp>
        <p:nvSpPr>
          <p:cNvPr id="16" name="Content Placeholder 2"/>
          <p:cNvSpPr txBox="1">
            <a:spLocks/>
          </p:cNvSpPr>
          <p:nvPr/>
        </p:nvSpPr>
        <p:spPr>
          <a:xfrm>
            <a:off x="301227" y="3742275"/>
            <a:ext cx="4360333" cy="290566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spcBef>
                <a:spcPts val="0"/>
              </a:spcBef>
            </a:pPr>
            <a:r>
              <a:rPr lang="en-US" sz="1300" b="1" dirty="0">
                <a:solidFill>
                  <a:srgbClr val="FFCE0E"/>
                </a:solidFill>
                <a:effectLst>
                  <a:outerShdw blurRad="38100" dist="38100" dir="2700000" algn="tl">
                    <a:srgbClr val="000000">
                      <a:alpha val="43137"/>
                    </a:srgbClr>
                  </a:outerShdw>
                </a:effectLst>
                <a:latin typeface="Arial" pitchFamily="34" charset="0"/>
                <a:cs typeface="Arial" pitchFamily="34" charset="0"/>
              </a:rPr>
              <a:t>Within the scope of the ISO9001:2015, ISO21001:2018 integrated management system introduction training, training sessions for groups 4, 5, 6, and 7 of the Standard were organized for a total of 9 days, and non-conformities were detected and eliminated in 15 classrooms, cabinets, 12 rooms, 10 practice areas, and the school kitchen. From November 10 to 14, 2024, the documentation and information in accordance with the requirements of the standard were issued from 4.1 to 9.1. The standard introduction training has been fully completed. The organization's reception service work has been completed in accordance with the standard.</a:t>
            </a:r>
          </a:p>
        </p:txBody>
      </p:sp>
      <p:pic>
        <p:nvPicPr>
          <p:cNvPr id="1027" name="Picture 3" descr="C:\Users\Bichig hereg\Downloads\474993247_935437431656846_2371216132044224531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943" y="1831130"/>
            <a:ext cx="2878523" cy="21588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Bichig hereg\Downloads\475149564_1144737757375284_5636931810181746113_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9397" y="1831130"/>
            <a:ext cx="2878523" cy="215889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Bichig hereg\Downloads\475151250_9040064422709931_4828006634220834010_n.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7603"/>
          <a:stretch/>
        </p:blipFill>
        <p:spPr bwMode="auto">
          <a:xfrm>
            <a:off x="4839397" y="4106632"/>
            <a:ext cx="2878523" cy="233654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Bichig hereg\Downloads\475743089_630506432911408_4480538108446409102_n.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642"/>
          <a:stretch/>
        </p:blipFill>
        <p:spPr bwMode="auto">
          <a:xfrm>
            <a:off x="7972151" y="4115659"/>
            <a:ext cx="2831315" cy="2299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2216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33391" y="656084"/>
            <a:ext cx="6074099" cy="338554"/>
          </a:xfrm>
          <a:prstGeom prst="rect">
            <a:avLst/>
          </a:prstGeom>
        </p:spPr>
        <p:txBody>
          <a:bodyPr wrap="none">
            <a:spAutoFit/>
          </a:bodyPr>
          <a:lstStyle/>
          <a:p>
            <a:r>
              <a:rPr lang="en-US" sz="1600" b="1" dirty="0">
                <a:solidFill>
                  <a:schemeClr val="bg1"/>
                </a:solidFill>
                <a:effectLst>
                  <a:outerShdw blurRad="38100" dist="38100" dir="2700000" algn="tl">
                    <a:srgbClr val="000000">
                      <a:alpha val="43137"/>
                    </a:srgbClr>
                  </a:outerShdw>
                </a:effectLst>
                <a:latin typeface="Arial" pitchFamily="34" charset="0"/>
                <a:cs typeface="Arial" pitchFamily="34" charset="0"/>
              </a:rPr>
              <a:t>I</a:t>
            </a:r>
            <a:r>
              <a:rPr lang="en-US"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nternational eco-green school program will be implemented</a:t>
            </a:r>
            <a:endParaRPr lang="en-US" sz="16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1" name="Rectangle 10"/>
          <p:cNvSpPr/>
          <p:nvPr/>
        </p:nvSpPr>
        <p:spPr>
          <a:xfrm>
            <a:off x="3487142" y="290521"/>
            <a:ext cx="6018827" cy="338554"/>
          </a:xfrm>
          <a:prstGeom prst="rect">
            <a:avLst/>
          </a:prstGeom>
        </p:spPr>
        <p:txBody>
          <a:bodyPr wrap="none">
            <a:spAutoFit/>
          </a:bodyPr>
          <a:lstStyle/>
          <a:p>
            <a:r>
              <a:rPr lang="mn-MN"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Олон улсын Эко ногоон сургууль хөтөлбөр хэрэгжүүлнэ.</a:t>
            </a:r>
            <a:endParaRPr lang="en-US" sz="16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p:cNvSpPr/>
          <p:nvPr/>
        </p:nvSpPr>
        <p:spPr>
          <a:xfrm>
            <a:off x="262466" y="1139041"/>
            <a:ext cx="5170925" cy="3323987"/>
          </a:xfrm>
          <a:prstGeom prst="rect">
            <a:avLst/>
          </a:prstGeom>
        </p:spPr>
        <p:txBody>
          <a:bodyPr wrap="square">
            <a:spAutoFit/>
          </a:bodyPr>
          <a:lstStyle/>
          <a:p>
            <a:pPr algn="just"/>
            <a:r>
              <a:rPr lang="mn-MN" sz="1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Дэлхийн </a:t>
            </a:r>
            <a:r>
              <a:rPr lang="mn-MN" sz="1400" b="1" dirty="0">
                <a:solidFill>
                  <a:schemeClr val="bg1"/>
                </a:solidFill>
                <a:effectLst>
                  <a:outerShdw blurRad="38100" dist="38100" dir="2700000" algn="tl">
                    <a:srgbClr val="000000">
                      <a:alpha val="43137"/>
                    </a:srgbClr>
                  </a:outerShdw>
                </a:effectLst>
                <a:latin typeface="Arial" pitchFamily="34" charset="0"/>
                <a:cs typeface="Arial" pitchFamily="34" charset="0"/>
              </a:rPr>
              <a:t>80 гаруй улсад хэрэгжиж байгаа </a:t>
            </a:r>
            <a:r>
              <a:rPr lang="en-US" sz="1400" b="1" dirty="0">
                <a:solidFill>
                  <a:schemeClr val="bg1"/>
                </a:solidFill>
                <a:effectLst>
                  <a:outerShdw blurRad="38100" dist="38100" dir="2700000" algn="tl">
                    <a:srgbClr val="000000">
                      <a:alpha val="43137"/>
                    </a:srgbClr>
                  </a:outerShdw>
                </a:effectLst>
                <a:latin typeface="Arial" pitchFamily="34" charset="0"/>
                <a:cs typeface="Arial" pitchFamily="34" charset="0"/>
              </a:rPr>
              <a:t>ISO14001 </a:t>
            </a:r>
            <a:r>
              <a:rPr lang="mn-MN" sz="1400" b="1" dirty="0">
                <a:solidFill>
                  <a:schemeClr val="bg1"/>
                </a:solidFill>
                <a:effectLst>
                  <a:outerShdw blurRad="38100" dist="38100" dir="2700000" algn="tl">
                    <a:srgbClr val="000000">
                      <a:alpha val="43137"/>
                    </a:srgbClr>
                  </a:outerShdw>
                </a:effectLst>
                <a:latin typeface="Arial" pitchFamily="34" charset="0"/>
                <a:cs typeface="Arial" pitchFamily="34" charset="0"/>
              </a:rPr>
              <a:t>стандартад суурилсан ногоон хөгжил, тогтвортой хөгжлийн боловсролыг дэмжигч Олон улсын Эко-сургууль/цэцэрлэг хөтөлбөрийн </a:t>
            </a:r>
            <a:r>
              <a:rPr lang="mn-MN" sz="1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Үндэсний_</a:t>
            </a:r>
            <a:r>
              <a:rPr lang="en-US" sz="1400" b="1" dirty="0">
                <a:solidFill>
                  <a:schemeClr val="bg1"/>
                </a:solidFill>
                <a:effectLst>
                  <a:outerShdw blurRad="38100" dist="38100" dir="2700000" algn="tl">
                    <a:srgbClr val="000000">
                      <a:alpha val="43137"/>
                    </a:srgbClr>
                  </a:outerShdw>
                </a:effectLst>
                <a:latin typeface="Arial" pitchFamily="34" charset="0"/>
                <a:cs typeface="Arial" pitchFamily="34" charset="0"/>
              </a:rPr>
              <a:t>VIII_</a:t>
            </a:r>
            <a:r>
              <a:rPr lang="mn-MN" sz="1400" b="1" dirty="0">
                <a:solidFill>
                  <a:schemeClr val="bg1"/>
                </a:solidFill>
                <a:effectLst>
                  <a:outerShdw blurRad="38100" dist="38100" dir="2700000" algn="tl">
                    <a:srgbClr val="000000">
                      <a:alpha val="43137"/>
                    </a:srgbClr>
                  </a:outerShdw>
                </a:effectLst>
                <a:latin typeface="Arial" pitchFamily="34" charset="0"/>
                <a:cs typeface="Arial" pitchFamily="34" charset="0"/>
              </a:rPr>
              <a:t>чуулган 2024 оны 03 сарын 21-ний өдөр эко зөвлөлийн гишүүд амжилттай </a:t>
            </a:r>
            <a:r>
              <a:rPr lang="mn-MN" sz="1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оролцож </a:t>
            </a:r>
            <a:r>
              <a:rPr lang="mn-MN" sz="1400" b="1" dirty="0">
                <a:solidFill>
                  <a:schemeClr val="bg1"/>
                </a:solidFill>
                <a:effectLst>
                  <a:outerShdw blurRad="38100" dist="38100" dir="2700000" algn="tl">
                    <a:srgbClr val="000000">
                      <a:alpha val="43137"/>
                    </a:srgbClr>
                  </a:outerShdw>
                </a:effectLst>
                <a:latin typeface="Arial" pitchFamily="34" charset="0"/>
                <a:cs typeface="Arial" pitchFamily="34" charset="0"/>
              </a:rPr>
              <a:t>"МӨНГӨН ГЭРЭГЭ" өргөмжлөлтэй Магадлан итгэмжлэгдсэн Говьсүмбэр Политехник Коллежийн хамт олон албан ёсоор МӨНГӨН ГЭРЭГЭ гардан авлаа</a:t>
            </a:r>
            <a:r>
              <a:rPr lang="mn-MN" sz="1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t>
            </a:r>
          </a:p>
          <a:p>
            <a:pPr algn="just"/>
            <a:r>
              <a:rPr lang="mn-MN" sz="1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Тус </a:t>
            </a:r>
            <a:r>
              <a:rPr lang="mn-MN" sz="1400" b="1" dirty="0">
                <a:solidFill>
                  <a:schemeClr val="bg1"/>
                </a:solidFill>
                <a:effectLst>
                  <a:outerShdw blurRad="38100" dist="38100" dir="2700000" algn="tl">
                    <a:srgbClr val="000000">
                      <a:alpha val="43137"/>
                    </a:srgbClr>
                  </a:outerShdw>
                </a:effectLst>
                <a:latin typeface="Arial" pitchFamily="34" charset="0"/>
                <a:cs typeface="Arial" pitchFamily="34" charset="0"/>
              </a:rPr>
              <a:t>хөтөлбөр нь Дэлхий нийтийн тогтвортой хөгжлийн 17 зорилго, “Алсын хараа 2050” Монгол Улсын урт хугацааны хөгжлийн бодлогын хэрэгжилтийг хангах чиглэлд цэцэрлэг, сургууль, коллежийн төвшинд “Эрүүл-Аюулгүй-Ногоон орчин” уриан дор хэрэгжиж байна.</a:t>
            </a:r>
            <a:endParaRPr lang="en-US" sz="1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8351" y="4605374"/>
            <a:ext cx="3174841" cy="1984276"/>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9937" t="6303" r="8606" b="13676"/>
          <a:stretch/>
        </p:blipFill>
        <p:spPr>
          <a:xfrm>
            <a:off x="610672" y="4605374"/>
            <a:ext cx="3065941" cy="200746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73740" y="4605374"/>
            <a:ext cx="3797941" cy="1984276"/>
          </a:xfrm>
          <a:prstGeom prst="rect">
            <a:avLst/>
          </a:prstGeom>
        </p:spPr>
      </p:pic>
      <p:sp>
        <p:nvSpPr>
          <p:cNvPr id="7" name="Rectangle 6"/>
          <p:cNvSpPr/>
          <p:nvPr/>
        </p:nvSpPr>
        <p:spPr>
          <a:xfrm>
            <a:off x="5433391" y="1158249"/>
            <a:ext cx="6096000" cy="3093154"/>
          </a:xfrm>
          <a:prstGeom prst="rect">
            <a:avLst/>
          </a:prstGeom>
        </p:spPr>
        <p:txBody>
          <a:bodyPr>
            <a:spAutoFit/>
          </a:bodyPr>
          <a:lstStyle/>
          <a:p>
            <a:pPr algn="just"/>
            <a:r>
              <a:rPr lang="en-US" sz="15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a:t>
            </a:r>
            <a:r>
              <a:rPr lang="en-US" sz="15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VIII National Conference of the International Eco-School/Kindergarten Program, which supports green development and sustainable development education based on the ISO14001 standard, which is implemented in more than 80 countries around the world, was successfully attended by members of the Eco-Council on March 21, 2024, and the staff of the </a:t>
            </a:r>
            <a:r>
              <a:rPr lang="en-US" sz="1500" b="1" dirty="0" err="1">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Govisumber</a:t>
            </a:r>
            <a:r>
              <a:rPr lang="en-US" sz="15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Polytechnic College, which has been accredited with the "Silver </a:t>
            </a:r>
            <a:r>
              <a:rPr lang="en-US" sz="1500" b="1" dirty="0" err="1">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Gerege</a:t>
            </a:r>
            <a:r>
              <a:rPr lang="en-US" sz="15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award, officially received the Silver </a:t>
            </a:r>
            <a:r>
              <a:rPr lang="en-US" sz="1500" b="1" dirty="0" err="1">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Gerege</a:t>
            </a:r>
            <a:r>
              <a:rPr lang="en-US" sz="15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The program is being implemented under the slogan "Healthy-Safe-Green Environment" at the kindergarten, school, and college levels in order to ensure the implementation of the 17 Global Sustainable Development Goals and "Vision-2050" Mongolia's long-term development policy.</a:t>
            </a:r>
          </a:p>
        </p:txBody>
      </p:sp>
    </p:spTree>
    <p:extLst>
      <p:ext uri="{BB962C8B-B14F-4D97-AF65-F5344CB8AC3E}">
        <p14:creationId xmlns:p14="http://schemas.microsoft.com/office/powerpoint/2010/main" val="285639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553604" y="211170"/>
            <a:ext cx="6740607" cy="584775"/>
          </a:xfrm>
          <a:prstGeom prst="rect">
            <a:avLst/>
          </a:prstGeom>
        </p:spPr>
        <p:txBody>
          <a:bodyPr wrap="square">
            <a:spAutoFit/>
          </a:bodyPr>
          <a:lstStyle/>
          <a:p>
            <a:pPr algn="ctr"/>
            <a:r>
              <a:rPr lang="mn-MN"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2024 онд Монгол Улсын засгийн газрын хөрөнгө оруулалтаар сургалтын орчны тохижилт</a:t>
            </a:r>
            <a:endParaRPr lang="en-US" sz="16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807" y="1504096"/>
            <a:ext cx="3631098" cy="2421913"/>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55165" y="1505200"/>
            <a:ext cx="3227746" cy="2420809"/>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78604" y="1505200"/>
            <a:ext cx="3631214" cy="2420809"/>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6807" y="4081669"/>
            <a:ext cx="3538330" cy="2653748"/>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55165" y="4081670"/>
            <a:ext cx="3538329" cy="2653747"/>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83522" y="4081670"/>
            <a:ext cx="3538330" cy="2653748"/>
          </a:xfrm>
          <a:prstGeom prst="rect">
            <a:avLst/>
          </a:prstGeom>
        </p:spPr>
      </p:pic>
      <p:sp>
        <p:nvSpPr>
          <p:cNvPr id="8" name="Rectangle 7"/>
          <p:cNvSpPr/>
          <p:nvPr/>
        </p:nvSpPr>
        <p:spPr>
          <a:xfrm>
            <a:off x="5287617" y="795945"/>
            <a:ext cx="6034235" cy="584775"/>
          </a:xfrm>
          <a:prstGeom prst="rect">
            <a:avLst/>
          </a:prstGeom>
        </p:spPr>
        <p:txBody>
          <a:bodyPr wrap="square">
            <a:spAutoFit/>
          </a:bodyPr>
          <a:lstStyle/>
          <a:p>
            <a:pPr algn="ctr"/>
            <a:r>
              <a:rPr lang="en-US" sz="1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Improvement of the learning environment with investment from the Government of Mongolia in 2024</a:t>
            </a:r>
            <a:endParaRPr lang="en-US" sz="1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30849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64904" y="106018"/>
            <a:ext cx="7222262" cy="523220"/>
          </a:xfrm>
          <a:prstGeom prst="rect">
            <a:avLst/>
          </a:prstGeom>
        </p:spPr>
        <p:txBody>
          <a:bodyPr wrap="square">
            <a:spAutoFit/>
          </a:bodyPr>
          <a:lstStyle/>
          <a:p>
            <a:pPr algn="ctr"/>
            <a:r>
              <a:rPr lang="mn-MN" sz="1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2024 онд Монгол Улсын засгийн газрын хөрөнгө оруулалтаар дотуур байрны тохижилт, гал тогооны тоног төхөөрөмж</a:t>
            </a:r>
            <a:endParaRPr lang="en-US" sz="1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166" y="1370061"/>
            <a:ext cx="3118853" cy="233914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6608" y="1370061"/>
            <a:ext cx="3118854" cy="233914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2052" y="3939578"/>
            <a:ext cx="2085010" cy="2780013"/>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8747" y="3939578"/>
            <a:ext cx="3706685" cy="2780014"/>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38051" y="1371784"/>
            <a:ext cx="3114261" cy="2335696"/>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7117" y="3939578"/>
            <a:ext cx="3661526" cy="2746145"/>
          </a:xfrm>
          <a:prstGeom prst="rect">
            <a:avLst/>
          </a:prstGeom>
        </p:spPr>
      </p:pic>
      <p:sp>
        <p:nvSpPr>
          <p:cNvPr id="3" name="Rectangle 2"/>
          <p:cNvSpPr/>
          <p:nvPr/>
        </p:nvSpPr>
        <p:spPr>
          <a:xfrm>
            <a:off x="4827373" y="662128"/>
            <a:ext cx="6251270" cy="523220"/>
          </a:xfrm>
          <a:prstGeom prst="rect">
            <a:avLst/>
          </a:prstGeom>
        </p:spPr>
        <p:txBody>
          <a:bodyPr wrap="square">
            <a:spAutoFit/>
          </a:bodyPr>
          <a:lstStyle/>
          <a:p>
            <a:pPr algn="just"/>
            <a:r>
              <a:rPr lang="en-US"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Dormitory renovation and kitchen equipment to be completed with investment from the Government of Mongolia in 2024</a:t>
            </a:r>
          </a:p>
        </p:txBody>
      </p:sp>
    </p:spTree>
    <p:extLst>
      <p:ext uri="{BB962C8B-B14F-4D97-AF65-F5344CB8AC3E}">
        <p14:creationId xmlns:p14="http://schemas.microsoft.com/office/powerpoint/2010/main" val="42430849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6796" y="2267746"/>
            <a:ext cx="6652009"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Анхаарал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хандуулсанд</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white"/>
                </a:solidFill>
                <a:effectLst/>
                <a:uLnTx/>
                <a:uFillTx/>
                <a:latin typeface="Arial" panose="020B0604020202020204" pitchFamily="34" charset="0"/>
                <a:ea typeface="+mn-ea"/>
                <a:cs typeface="Arial" panose="020B0604020202020204" pitchFamily="34" charset="0"/>
              </a:rPr>
              <a:t>баярлалаа</a:t>
            </a:r>
            <a:r>
              <a:rPr kumimoji="0" lang="mn-MN" sz="40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4344795" y="4061358"/>
            <a:ext cx="665200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4000" dirty="0" smtClean="0">
                <a:solidFill>
                  <a:prstClr val="white"/>
                </a:solidFill>
                <a:latin typeface="Arial" panose="020B0604020202020204" pitchFamily="34" charset="0"/>
                <a:cs typeface="Arial" panose="020B0604020202020204" pitchFamily="34" charset="0"/>
              </a:rPr>
              <a:t>Thank you</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898382" y="706480"/>
            <a:ext cx="5948625" cy="421654"/>
          </a:xfrm>
          <a:prstGeom prst="rect">
            <a:avLst/>
          </a:prstGeom>
        </p:spPr>
        <p:txBody>
          <a:bodyPr wrap="square">
            <a:spAutoFit/>
          </a:bodyPr>
          <a:lstStyle/>
          <a:p>
            <a:pPr marL="314325" marR="0" lvl="0" indent="0" algn="ctr"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VISION, MISSION AND VALUES</a:t>
            </a:r>
          </a:p>
        </p:txBody>
      </p:sp>
      <p:sp>
        <p:nvSpPr>
          <p:cNvPr id="7" name="TextBox 6">
            <a:extLst>
              <a:ext uri="{FF2B5EF4-FFF2-40B4-BE49-F238E27FC236}">
                <a16:creationId xmlns:a16="http://schemas.microsoft.com/office/drawing/2014/main" xmlns="" id="{FAE90D54-EB94-C6C7-7878-82B535A9920A}"/>
              </a:ext>
            </a:extLst>
          </p:cNvPr>
          <p:cNvSpPr txBox="1"/>
          <p:nvPr/>
        </p:nvSpPr>
        <p:spPr>
          <a:xfrm>
            <a:off x="4142283" y="2052687"/>
            <a:ext cx="6484528" cy="40011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Arial" panose="020B0604020202020204" pitchFamily="34" charset="0"/>
                <a:ea typeface="Times New Roman" panose="02020603050405020304" pitchFamily="18" charset="0"/>
                <a:cs typeface="Arial" panose="020B0604020202020204" pitchFamily="34" charset="0"/>
              </a:rPr>
              <a:t>Develop </a:t>
            </a:r>
            <a:r>
              <a:rPr kumimoji="0" lang="en-US" sz="20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Arial" panose="020B0604020202020204" pitchFamily="34" charset="0"/>
                <a:ea typeface="Times New Roman" panose="02020603050405020304" pitchFamily="18" charset="0"/>
                <a:cs typeface="Arial" panose="020B0604020202020204" pitchFamily="34" charset="0"/>
              </a:rPr>
              <a:t>environmentally friendly technologies.</a:t>
            </a:r>
          </a:p>
        </p:txBody>
      </p:sp>
      <p:pic>
        <p:nvPicPr>
          <p:cNvPr id="6" name="Picture 5">
            <a:extLst>
              <a:ext uri="{FF2B5EF4-FFF2-40B4-BE49-F238E27FC236}">
                <a16:creationId xmlns:a16="http://schemas.microsoft.com/office/drawing/2014/main" xmlns="" id="{1534E583-5DB7-4593-459C-75FCE53127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5560" y="1299617"/>
            <a:ext cx="2077156" cy="1506141"/>
          </a:xfrm>
          <a:prstGeom prst="rect">
            <a:avLst/>
          </a:prstGeom>
          <a:ln w="38100">
            <a:solidFill>
              <a:schemeClr val="accent1">
                <a:lumMod val="75000"/>
              </a:schemeClr>
            </a:solidFill>
          </a:ln>
        </p:spPr>
      </p:pic>
      <p:pic>
        <p:nvPicPr>
          <p:cNvPr id="10" name="Picture 9">
            <a:extLst>
              <a:ext uri="{FF2B5EF4-FFF2-40B4-BE49-F238E27FC236}">
                <a16:creationId xmlns:a16="http://schemas.microsoft.com/office/drawing/2014/main" xmlns="" id="{32465D4A-17B0-D30A-CD0C-BB49CE4C91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0676" y="3078374"/>
            <a:ext cx="2077156" cy="1517254"/>
          </a:xfrm>
          <a:prstGeom prst="rect">
            <a:avLst/>
          </a:prstGeom>
          <a:ln w="28575">
            <a:solidFill>
              <a:schemeClr val="accent1">
                <a:lumMod val="75000"/>
              </a:schemeClr>
            </a:solidFill>
          </a:ln>
        </p:spPr>
      </p:pic>
      <p:pic>
        <p:nvPicPr>
          <p:cNvPr id="12" name="Picture 11">
            <a:extLst>
              <a:ext uri="{FF2B5EF4-FFF2-40B4-BE49-F238E27FC236}">
                <a16:creationId xmlns:a16="http://schemas.microsoft.com/office/drawing/2014/main" xmlns="" id="{533720F8-2F51-E85C-5D21-DE2A37F2C7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9143" y="4787975"/>
            <a:ext cx="2100752" cy="1905261"/>
          </a:xfrm>
          <a:prstGeom prst="rect">
            <a:avLst/>
          </a:prstGeom>
          <a:ln w="19050">
            <a:solidFill>
              <a:srgbClr val="0070C0"/>
            </a:solidFill>
          </a:ln>
        </p:spPr>
      </p:pic>
      <p:sp>
        <p:nvSpPr>
          <p:cNvPr id="2" name="TextBox 1">
            <a:extLst>
              <a:ext uri="{FF2B5EF4-FFF2-40B4-BE49-F238E27FC236}">
                <a16:creationId xmlns:a16="http://schemas.microsoft.com/office/drawing/2014/main" xmlns="" id="{42B8E7DD-998B-C4AA-89EE-DBBBD5C343A4}"/>
              </a:ext>
            </a:extLst>
          </p:cNvPr>
          <p:cNvSpPr txBox="1"/>
          <p:nvPr/>
        </p:nvSpPr>
        <p:spPr>
          <a:xfrm>
            <a:off x="7857460" y="4811073"/>
            <a:ext cx="2884681" cy="1631216"/>
          </a:xfrm>
          <a:prstGeom prst="rect">
            <a:avLst/>
          </a:prstGeom>
          <a:noFill/>
        </p:spPr>
        <p:txBody>
          <a:bodyPr wrap="square" rtlCol="0">
            <a:spAutoFit/>
          </a:bodyPr>
          <a:lstStyle/>
          <a:p>
            <a:pPr>
              <a:defRPr/>
            </a:pPr>
            <a:r>
              <a:rPr lang="en-US" sz="2000" b="1" dirty="0">
                <a:solidFill>
                  <a:srgbClr val="FFCE0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Human relations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E0E"/>
                </a:solidFill>
                <a:effectLst>
                  <a:outerShdw blurRad="38100" dist="38100" dir="2700000" algn="tl">
                    <a:srgbClr val="000000">
                      <a:alpha val="43137"/>
                    </a:srgbClr>
                  </a:outerShdw>
                </a:effectLst>
                <a:uLnTx/>
                <a:uFillTx/>
                <a:latin typeface="Arial" panose="020B0604020202020204" pitchFamily="34" charset="0"/>
                <a:ea typeface="Times New Roman" panose="02020603050405020304" pitchFamily="18" charset="0"/>
                <a:cs typeface="Arial" panose="020B0604020202020204" pitchFamily="34" charset="0"/>
              </a:rPr>
              <a:t>Knowledge-based 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E0E"/>
                </a:solidFill>
                <a:effectLst>
                  <a:outerShdw blurRad="38100" dist="38100" dir="2700000" algn="tl">
                    <a:srgbClr val="000000">
                      <a:alpha val="43137"/>
                    </a:srgbClr>
                  </a:outerShdw>
                </a:effectLst>
                <a:uLnTx/>
                <a:uFillTx/>
                <a:latin typeface="Arial" panose="020B0604020202020204" pitchFamily="34" charset="0"/>
                <a:ea typeface="Times New Roman" panose="02020603050405020304" pitchFamily="18" charset="0"/>
                <a:cs typeface="Arial" panose="020B0604020202020204" pitchFamily="34" charset="0"/>
              </a:rPr>
              <a:t>Fair principle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CE0E"/>
                </a:solidFill>
                <a:effectLst>
                  <a:outerShdw blurRad="38100" dist="38100" dir="2700000" algn="tl">
                    <a:srgbClr val="000000">
                      <a:alpha val="43137"/>
                    </a:srgbClr>
                  </a:outerShdw>
                </a:effectLst>
                <a:uLnTx/>
                <a:uFillTx/>
                <a:latin typeface="Arial" panose="020B0604020202020204" pitchFamily="34" charset="0"/>
                <a:ea typeface="Times New Roman" panose="02020603050405020304" pitchFamily="18" charset="0"/>
                <a:cs typeface="Arial" panose="020B0604020202020204" pitchFamily="34" charset="0"/>
              </a:rPr>
              <a:t>Faith</a:t>
            </a:r>
            <a:endParaRPr kumimoji="0" lang="en-US" sz="2000" b="1" i="0" u="none" strike="noStrike" kern="1200" cap="none" spc="0" normalizeH="0" baseline="0" noProof="0" dirty="0">
              <a:ln>
                <a:noFill/>
              </a:ln>
              <a:solidFill>
                <a:srgbClr val="FFCE0E"/>
              </a:solidFill>
              <a:effectLst>
                <a:outerShdw blurRad="38100" dist="38100" dir="2700000" algn="tl">
                  <a:srgbClr val="000000">
                    <a:alpha val="43137"/>
                  </a:srgbClr>
                </a:outerShdw>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4" name="TextBox 3">
            <a:extLst>
              <a:ext uri="{FF2B5EF4-FFF2-40B4-BE49-F238E27FC236}">
                <a16:creationId xmlns:a16="http://schemas.microsoft.com/office/drawing/2014/main" xmlns="" id="{FA618041-75C2-F42E-994D-B9CF8E7717A3}"/>
              </a:ext>
            </a:extLst>
          </p:cNvPr>
          <p:cNvSpPr txBox="1"/>
          <p:nvPr/>
        </p:nvSpPr>
        <p:spPr>
          <a:xfrm>
            <a:off x="4233303" y="3885881"/>
            <a:ext cx="6508838"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Arial" panose="020B0604020202020204" pitchFamily="34" charset="0"/>
                <a:ea typeface="Times New Roman" panose="02020603050405020304" pitchFamily="18" charset="0"/>
                <a:cs typeface="Arial" panose="020B0604020202020204" pitchFamily="34" charset="0"/>
              </a:rPr>
              <a:t>It will be a school that develops advanced technology and innovation.</a:t>
            </a:r>
          </a:p>
        </p:txBody>
      </p:sp>
      <p:sp>
        <p:nvSpPr>
          <p:cNvPr id="3" name="Rectangle 2"/>
          <p:cNvSpPr/>
          <p:nvPr/>
        </p:nvSpPr>
        <p:spPr>
          <a:xfrm>
            <a:off x="4068260" y="1425528"/>
            <a:ext cx="5501442" cy="400110"/>
          </a:xfrm>
          <a:prstGeom prst="rect">
            <a:avLst/>
          </a:prstGeom>
        </p:spPr>
        <p:txBody>
          <a:bodyPr wrap="none">
            <a:spAutoFit/>
          </a:bodyPr>
          <a:lstStyle/>
          <a:p>
            <a:pPr marL="60325" lvl="0">
              <a:spcAft>
                <a:spcPts val="1000"/>
              </a:spcAft>
              <a:defRPr/>
            </a:pPr>
            <a:r>
              <a:rPr lang="mn-MN" sz="2000" b="1" dirty="0">
                <a:solidFill>
                  <a:srgbClr val="FFC000"/>
                </a:solidFill>
                <a:latin typeface="Arial" panose="020B0604020202020204" pitchFamily="34" charset="0"/>
                <a:ea typeface="Times New Roman" panose="02020603050405020304" pitchFamily="18" charset="0"/>
                <a:cs typeface="Arial" panose="020B0604020202020204" pitchFamily="34" charset="0"/>
              </a:rPr>
              <a:t>Б</a:t>
            </a:r>
            <a:r>
              <a:rPr lang="mn-MN" sz="2000" b="1" dirty="0" smtClean="0">
                <a:solidFill>
                  <a:srgbClr val="FFC000"/>
                </a:solidFill>
                <a:latin typeface="Arial" panose="020B0604020202020204" pitchFamily="34" charset="0"/>
                <a:ea typeface="Times New Roman" panose="02020603050405020304" pitchFamily="18" charset="0"/>
                <a:cs typeface="Arial" panose="020B0604020202020204" pitchFamily="34" charset="0"/>
              </a:rPr>
              <a:t>айгальд ээлтэй технологийг хөгжүүлнэ.</a:t>
            </a:r>
            <a:endParaRPr lang="mn-MN" sz="2000" b="1" dirty="0">
              <a:solidFill>
                <a:srgbClr val="FFC000"/>
              </a:solidFill>
              <a:latin typeface="Arial" panose="020B0604020202020204" pitchFamily="34" charset="0"/>
              <a:cs typeface="Arial" panose="020B0604020202020204" pitchFamily="34" charset="0"/>
            </a:endParaRPr>
          </a:p>
        </p:txBody>
      </p:sp>
      <p:sp>
        <p:nvSpPr>
          <p:cNvPr id="8" name="Rectangle 7"/>
          <p:cNvSpPr/>
          <p:nvPr/>
        </p:nvSpPr>
        <p:spPr>
          <a:xfrm>
            <a:off x="4142283" y="3055600"/>
            <a:ext cx="6599858" cy="707886"/>
          </a:xfrm>
          <a:prstGeom prst="rect">
            <a:avLst/>
          </a:prstGeom>
        </p:spPr>
        <p:txBody>
          <a:bodyPr wrap="square">
            <a:spAutoFit/>
          </a:bodyPr>
          <a:lstStyle/>
          <a:p>
            <a:pPr algn="just">
              <a:spcAft>
                <a:spcPts val="1000"/>
              </a:spcAft>
            </a:pPr>
            <a:r>
              <a:rPr lang="mn-MN" sz="20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Дэвшилтэт технологи, инновацийг хөгжүүлэгч </a:t>
            </a:r>
            <a:r>
              <a:rPr lang="mn-MN" sz="20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сургууль болно.</a:t>
            </a:r>
            <a:endParaRPr lang="en-US" sz="1100" dirty="0">
              <a:latin typeface="Arial" panose="020B0604020202020204" pitchFamily="34" charset="0"/>
              <a:ea typeface="Times New Roman" panose="02020603050405020304" pitchFamily="18" charset="0"/>
              <a:cs typeface="Arial" panose="020B0604020202020204" pitchFamily="34" charset="0"/>
            </a:endParaRPr>
          </a:p>
        </p:txBody>
      </p:sp>
      <p:sp>
        <p:nvSpPr>
          <p:cNvPr id="9" name="Rectangle 8"/>
          <p:cNvSpPr/>
          <p:nvPr/>
        </p:nvSpPr>
        <p:spPr>
          <a:xfrm>
            <a:off x="4300241" y="4811073"/>
            <a:ext cx="2888596" cy="1631216"/>
          </a:xfrm>
          <a:prstGeom prst="rect">
            <a:avLst/>
          </a:prstGeom>
        </p:spPr>
        <p:txBody>
          <a:bodyPr wrap="square">
            <a:spAutoFit/>
          </a:bodyPr>
          <a:lstStyle/>
          <a:p>
            <a:r>
              <a:rPr lang="mn-MN" sz="2000" b="1" dirty="0">
                <a:solidFill>
                  <a:srgbClr val="FFC000"/>
                </a:solidFill>
                <a:effectLst>
                  <a:outerShdw blurRad="38100" dist="38100" dir="2700000" algn="tl">
                    <a:srgbClr val="000000">
                      <a:alpha val="43137"/>
                    </a:srgbClr>
                  </a:outerShdw>
                </a:effectLst>
                <a:latin typeface="Arial" pitchFamily="34" charset="0"/>
                <a:cs typeface="Arial" pitchFamily="34" charset="0"/>
              </a:rPr>
              <a:t>Хүний харилцаа </a:t>
            </a:r>
            <a:endParaRPr lang="mn-MN" sz="2000" b="1" dirty="0" smtClean="0">
              <a:solidFill>
                <a:srgbClr val="FFC000"/>
              </a:solidFill>
              <a:effectLst>
                <a:outerShdw blurRad="38100" dist="38100" dir="2700000" algn="tl">
                  <a:srgbClr val="000000">
                    <a:alpha val="43137"/>
                  </a:srgbClr>
                </a:outerShdw>
              </a:effectLst>
              <a:latin typeface="Arial" pitchFamily="34" charset="0"/>
              <a:cs typeface="Arial" pitchFamily="34" charset="0"/>
            </a:endParaRPr>
          </a:p>
          <a:p>
            <a:r>
              <a:rPr lang="mn-MN" sz="20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Мэдлэгт </a:t>
            </a:r>
            <a:r>
              <a:rPr lang="mn-MN" sz="2000" b="1" dirty="0">
                <a:solidFill>
                  <a:srgbClr val="FFC000"/>
                </a:solidFill>
                <a:effectLst>
                  <a:outerShdw blurRad="38100" dist="38100" dir="2700000" algn="tl">
                    <a:srgbClr val="000000">
                      <a:alpha val="43137"/>
                    </a:srgbClr>
                  </a:outerShdw>
                </a:effectLst>
                <a:latin typeface="Arial" pitchFamily="34" charset="0"/>
                <a:cs typeface="Arial" pitchFamily="34" charset="0"/>
              </a:rPr>
              <a:t>суурилсан менежмент </a:t>
            </a:r>
            <a:endParaRPr lang="mn-MN" sz="2000" b="1" dirty="0" smtClean="0">
              <a:solidFill>
                <a:srgbClr val="FFC000"/>
              </a:solidFill>
              <a:effectLst>
                <a:outerShdw blurRad="38100" dist="38100" dir="2700000" algn="tl">
                  <a:srgbClr val="000000">
                    <a:alpha val="43137"/>
                  </a:srgbClr>
                </a:outerShdw>
              </a:effectLst>
              <a:latin typeface="Arial" pitchFamily="34" charset="0"/>
              <a:cs typeface="Arial" pitchFamily="34" charset="0"/>
            </a:endParaRPr>
          </a:p>
          <a:p>
            <a:r>
              <a:rPr lang="mn-MN" sz="20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Шударга </a:t>
            </a:r>
            <a:r>
              <a:rPr lang="mn-MN" sz="2000" b="1" dirty="0">
                <a:solidFill>
                  <a:srgbClr val="FFC000"/>
                </a:solidFill>
                <a:effectLst>
                  <a:outerShdw blurRad="38100" dist="38100" dir="2700000" algn="tl">
                    <a:srgbClr val="000000">
                      <a:alpha val="43137"/>
                    </a:srgbClr>
                  </a:outerShdw>
                </a:effectLst>
                <a:latin typeface="Arial" pitchFamily="34" charset="0"/>
                <a:cs typeface="Arial" pitchFamily="34" charset="0"/>
              </a:rPr>
              <a:t>зарчим </a:t>
            </a:r>
            <a:endParaRPr lang="mn-MN" sz="2000" b="1" dirty="0" smtClean="0">
              <a:solidFill>
                <a:srgbClr val="FFC000"/>
              </a:solidFill>
              <a:effectLst>
                <a:outerShdw blurRad="38100" dist="38100" dir="2700000" algn="tl">
                  <a:srgbClr val="000000">
                    <a:alpha val="43137"/>
                  </a:srgbClr>
                </a:outerShdw>
              </a:effectLst>
              <a:latin typeface="Arial" pitchFamily="34" charset="0"/>
              <a:cs typeface="Arial" pitchFamily="34" charset="0"/>
            </a:endParaRPr>
          </a:p>
          <a:p>
            <a:r>
              <a:rPr lang="mn-MN" sz="20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Итгэл</a:t>
            </a:r>
            <a:endParaRPr lang="en-US" sz="20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Rectangle 4"/>
          <p:cNvSpPr/>
          <p:nvPr/>
        </p:nvSpPr>
        <p:spPr>
          <a:xfrm>
            <a:off x="3481144" y="235753"/>
            <a:ext cx="6208046" cy="400110"/>
          </a:xfrm>
          <a:prstGeom prst="rect">
            <a:avLst/>
          </a:prstGeom>
        </p:spPr>
        <p:txBody>
          <a:bodyPr wrap="none">
            <a:spAutoFit/>
          </a:bodyPr>
          <a:lstStyle/>
          <a:p>
            <a:r>
              <a:rPr lang="mn-MN"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АЛСЫН ХАРАА, ЭРХЭМ ЗОРИЛГО, ҮНЭТ ЗҮЙЛС</a:t>
            </a:r>
            <a:endPar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47414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45624" y="365126"/>
            <a:ext cx="5561771" cy="453182"/>
          </a:xfrm>
        </p:spPr>
        <p:txBody>
          <a:bodyPr>
            <a:normAutofit/>
          </a:bodyPr>
          <a:lstStyle/>
          <a:p>
            <a:pPr algn="ctr"/>
            <a:r>
              <a:rPr lang="mn-MN" sz="2000" b="1" dirty="0" smtClean="0">
                <a:solidFill>
                  <a:schemeClr val="bg1"/>
                </a:solidFill>
                <a:latin typeface="Arial" panose="020B0604020202020204" pitchFamily="34" charset="0"/>
                <a:cs typeface="Arial" panose="020B0604020202020204" pitchFamily="34" charset="0"/>
              </a:rPr>
              <a:t>СУРГУУЛИЙН ТҮҮХЭН ЗАМНАЛ</a:t>
            </a:r>
            <a:endParaRPr lang="en-US" sz="2000" dirty="0">
              <a:solidFill>
                <a:schemeClr val="bg1"/>
              </a:solidFill>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xmlns="" id="{1B33F316-A231-C540-D816-281FD9523FE9}"/>
              </a:ext>
            </a:extLst>
          </p:cNvPr>
          <p:cNvGrpSpPr/>
          <p:nvPr/>
        </p:nvGrpSpPr>
        <p:grpSpPr>
          <a:xfrm>
            <a:off x="209765" y="1759059"/>
            <a:ext cx="6011610" cy="3914841"/>
            <a:chOff x="414529" y="1749774"/>
            <a:chExt cx="7266132" cy="3946220"/>
          </a:xfrm>
        </p:grpSpPr>
        <p:sp>
          <p:nvSpPr>
            <p:cNvPr id="82" name="Chevron 81"/>
            <p:cNvSpPr/>
            <p:nvPr/>
          </p:nvSpPr>
          <p:spPr>
            <a:xfrm>
              <a:off x="1672221" y="3507950"/>
              <a:ext cx="1471957" cy="31504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latin typeface="Arial" panose="020B0604020202020204" pitchFamily="34" charset="0"/>
                <a:cs typeface="Arial" panose="020B0604020202020204" pitchFamily="34" charset="0"/>
              </a:endParaRPr>
            </a:p>
          </p:txBody>
        </p:sp>
        <p:sp>
          <p:nvSpPr>
            <p:cNvPr id="137" name="TextBox 136"/>
            <p:cNvSpPr txBox="1"/>
            <p:nvPr/>
          </p:nvSpPr>
          <p:spPr>
            <a:xfrm>
              <a:off x="1680606" y="3840712"/>
              <a:ext cx="1323716" cy="589462"/>
            </a:xfrm>
            <a:prstGeom prst="rect">
              <a:avLst/>
            </a:prstGeom>
            <a:noFill/>
          </p:spPr>
          <p:txBody>
            <a:bodyPr wrap="none" rtlCol="0">
              <a:spAutoFit/>
            </a:bodyPr>
            <a:lstStyle/>
            <a:p>
              <a:pPr algn="ctr"/>
              <a:r>
                <a:rPr lang="en-IN" sz="3200" b="1" dirty="0">
                  <a:solidFill>
                    <a:schemeClr val="accent2"/>
                  </a:solidFill>
                  <a:latin typeface="Arial" panose="020B0604020202020204" pitchFamily="34" charset="0"/>
                  <a:cs typeface="Arial" panose="020B0604020202020204" pitchFamily="34" charset="0"/>
                </a:rPr>
                <a:t>2008</a:t>
              </a:r>
            </a:p>
          </p:txBody>
        </p:sp>
        <p:sp>
          <p:nvSpPr>
            <p:cNvPr id="134" name="TextBox 133"/>
            <p:cNvSpPr txBox="1"/>
            <p:nvPr/>
          </p:nvSpPr>
          <p:spPr>
            <a:xfrm>
              <a:off x="445133" y="2921431"/>
              <a:ext cx="1323716" cy="589462"/>
            </a:xfrm>
            <a:prstGeom prst="rect">
              <a:avLst/>
            </a:prstGeom>
            <a:noFill/>
          </p:spPr>
          <p:txBody>
            <a:bodyPr wrap="none" rtlCol="0">
              <a:spAutoFit/>
            </a:bodyPr>
            <a:lstStyle/>
            <a:p>
              <a:pPr algn="ctr"/>
              <a:r>
                <a:rPr lang="en-IN" sz="3200" b="1" dirty="0">
                  <a:solidFill>
                    <a:schemeClr val="accent1"/>
                  </a:solidFill>
                  <a:latin typeface="Arial" panose="020B0604020202020204" pitchFamily="34" charset="0"/>
                  <a:cs typeface="Arial" panose="020B0604020202020204" pitchFamily="34" charset="0"/>
                </a:rPr>
                <a:t>2007</a:t>
              </a:r>
            </a:p>
          </p:txBody>
        </p:sp>
        <p:sp>
          <p:nvSpPr>
            <p:cNvPr id="163" name="TextBox 162"/>
            <p:cNvSpPr txBox="1"/>
            <p:nvPr/>
          </p:nvSpPr>
          <p:spPr>
            <a:xfrm>
              <a:off x="414529" y="1925229"/>
              <a:ext cx="1842046" cy="276998"/>
            </a:xfrm>
            <a:prstGeom prst="rect">
              <a:avLst/>
            </a:prstGeom>
            <a:noFill/>
          </p:spPr>
          <p:txBody>
            <a:bodyPr wrap="square" rtlCol="0" anchor="ctr" anchorCtr="0">
              <a:spAutoFit/>
            </a:bodyPr>
            <a:lstStyle/>
            <a:p>
              <a:pPr algn="just"/>
              <a:endParaRPr lang="mn-MN" altLang="en-US" sz="1200" dirty="0">
                <a:solidFill>
                  <a:srgbClr val="0070C0"/>
                </a:solidFill>
                <a:latin typeface="Arial" panose="020B0604020202020204" pitchFamily="34" charset="0"/>
                <a:cs typeface="Arial" panose="020B0604020202020204" pitchFamily="34" charset="0"/>
              </a:endParaRPr>
            </a:p>
          </p:txBody>
        </p:sp>
        <p:sp>
          <p:nvSpPr>
            <p:cNvPr id="135" name="TextBox 134"/>
            <p:cNvSpPr txBox="1"/>
            <p:nvPr/>
          </p:nvSpPr>
          <p:spPr>
            <a:xfrm>
              <a:off x="3012295" y="2906679"/>
              <a:ext cx="1323716" cy="589462"/>
            </a:xfrm>
            <a:prstGeom prst="rect">
              <a:avLst/>
            </a:prstGeom>
            <a:noFill/>
          </p:spPr>
          <p:txBody>
            <a:bodyPr wrap="none" rtlCol="0">
              <a:spAutoFit/>
            </a:bodyPr>
            <a:lstStyle/>
            <a:p>
              <a:pPr algn="ctr"/>
              <a:r>
                <a:rPr lang="en-IN" sz="3200" b="1" dirty="0">
                  <a:solidFill>
                    <a:schemeClr val="accent3"/>
                  </a:solidFill>
                  <a:latin typeface="Arial" panose="020B0604020202020204" pitchFamily="34" charset="0"/>
                  <a:cs typeface="Arial" panose="020B0604020202020204" pitchFamily="34" charset="0"/>
                </a:rPr>
                <a:t>2010</a:t>
              </a:r>
            </a:p>
          </p:txBody>
        </p:sp>
        <p:sp>
          <p:nvSpPr>
            <p:cNvPr id="138" name="TextBox 137"/>
            <p:cNvSpPr txBox="1"/>
            <p:nvPr/>
          </p:nvSpPr>
          <p:spPr>
            <a:xfrm>
              <a:off x="4631286" y="3821799"/>
              <a:ext cx="1323716" cy="589462"/>
            </a:xfrm>
            <a:prstGeom prst="rect">
              <a:avLst/>
            </a:prstGeom>
            <a:noFill/>
          </p:spPr>
          <p:txBody>
            <a:bodyPr wrap="none" rtlCol="0">
              <a:spAutoFit/>
            </a:bodyPr>
            <a:lstStyle/>
            <a:p>
              <a:pPr algn="ctr"/>
              <a:r>
                <a:rPr lang="en-IN" sz="3200" b="1" dirty="0">
                  <a:solidFill>
                    <a:schemeClr val="accent4"/>
                  </a:solidFill>
                  <a:latin typeface="Arial" panose="020B0604020202020204" pitchFamily="34" charset="0"/>
                  <a:cs typeface="Arial" panose="020B0604020202020204" pitchFamily="34" charset="0"/>
                </a:rPr>
                <a:t>2012</a:t>
              </a:r>
            </a:p>
          </p:txBody>
        </p:sp>
        <p:sp>
          <p:nvSpPr>
            <p:cNvPr id="136" name="TextBox 135"/>
            <p:cNvSpPr txBox="1"/>
            <p:nvPr/>
          </p:nvSpPr>
          <p:spPr>
            <a:xfrm>
              <a:off x="6150151" y="2916853"/>
              <a:ext cx="1323716" cy="589462"/>
            </a:xfrm>
            <a:prstGeom prst="rect">
              <a:avLst/>
            </a:prstGeom>
            <a:noFill/>
          </p:spPr>
          <p:txBody>
            <a:bodyPr wrap="none" rtlCol="0">
              <a:spAutoFit/>
            </a:bodyPr>
            <a:lstStyle/>
            <a:p>
              <a:pPr algn="ctr"/>
              <a:r>
                <a:rPr lang="en-IN" sz="3200" b="1" dirty="0">
                  <a:solidFill>
                    <a:schemeClr val="bg1">
                      <a:lumMod val="50000"/>
                    </a:schemeClr>
                  </a:solidFill>
                  <a:latin typeface="Arial" panose="020B0604020202020204" pitchFamily="34" charset="0"/>
                  <a:cs typeface="Arial" panose="020B0604020202020204" pitchFamily="34" charset="0"/>
                </a:rPr>
                <a:t>2014</a:t>
              </a:r>
            </a:p>
          </p:txBody>
        </p:sp>
        <p:sp>
          <p:nvSpPr>
            <p:cNvPr id="2" name="Chevron 1"/>
            <p:cNvSpPr/>
            <p:nvPr/>
          </p:nvSpPr>
          <p:spPr>
            <a:xfrm>
              <a:off x="414529" y="3506754"/>
              <a:ext cx="1378635" cy="315045"/>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latin typeface="Arial" panose="020B0604020202020204" pitchFamily="34" charset="0"/>
                <a:cs typeface="Arial" panose="020B0604020202020204" pitchFamily="34" charset="0"/>
              </a:endParaRPr>
            </a:p>
          </p:txBody>
        </p:sp>
        <p:grpSp>
          <p:nvGrpSpPr>
            <p:cNvPr id="23" name="Group 22"/>
            <p:cNvGrpSpPr/>
            <p:nvPr/>
          </p:nvGrpSpPr>
          <p:grpSpPr>
            <a:xfrm>
              <a:off x="547545" y="3659965"/>
              <a:ext cx="1048899" cy="2036029"/>
              <a:chOff x="776952" y="3529069"/>
              <a:chExt cx="1000817" cy="1952019"/>
            </a:xfrm>
          </p:grpSpPr>
          <p:sp>
            <p:nvSpPr>
              <p:cNvPr id="6" name="Oval 5"/>
              <p:cNvSpPr/>
              <p:nvPr/>
            </p:nvSpPr>
            <p:spPr>
              <a:xfrm>
                <a:off x="776952" y="4619819"/>
                <a:ext cx="1000817" cy="8612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Arial" panose="020B0604020202020204" pitchFamily="34" charset="0"/>
                  <a:cs typeface="Arial" panose="020B0604020202020204" pitchFamily="34" charset="0"/>
                </a:endParaRPr>
              </a:p>
            </p:txBody>
          </p:sp>
          <p:cxnSp>
            <p:nvCxnSpPr>
              <p:cNvPr id="20" name="Straight Connector 19"/>
              <p:cNvCxnSpPr/>
              <p:nvPr/>
            </p:nvCxnSpPr>
            <p:spPr>
              <a:xfrm>
                <a:off x="1264396" y="3529069"/>
                <a:ext cx="0" cy="1143000"/>
              </a:xfrm>
              <a:prstGeom prst="line">
                <a:avLst/>
              </a:prstGeom>
              <a:ln w="28575">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107" name="Oval 106"/>
            <p:cNvSpPr/>
            <p:nvPr/>
          </p:nvSpPr>
          <p:spPr>
            <a:xfrm rot="10800000">
              <a:off x="1802824" y="1749774"/>
              <a:ext cx="1039153" cy="9035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Arial" panose="020B0604020202020204" pitchFamily="34" charset="0"/>
                <a:cs typeface="Arial" panose="020B0604020202020204" pitchFamily="34" charset="0"/>
              </a:endParaRPr>
            </a:p>
          </p:txBody>
        </p:sp>
        <p:cxnSp>
          <p:nvCxnSpPr>
            <p:cNvPr id="108" name="Straight Connector 107"/>
            <p:cNvCxnSpPr/>
            <p:nvPr/>
          </p:nvCxnSpPr>
          <p:spPr>
            <a:xfrm rot="10800000">
              <a:off x="2320764" y="2590636"/>
              <a:ext cx="0" cy="1192192"/>
            </a:xfrm>
            <a:prstGeom prst="line">
              <a:avLst/>
            </a:prstGeom>
            <a:ln w="28575">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2" name="Chevron 91"/>
            <p:cNvSpPr/>
            <p:nvPr/>
          </p:nvSpPr>
          <p:spPr>
            <a:xfrm>
              <a:off x="3022773" y="3507098"/>
              <a:ext cx="1569330" cy="314701"/>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latin typeface="Arial" panose="020B0604020202020204" pitchFamily="34" charset="0"/>
                <a:cs typeface="Arial" panose="020B0604020202020204" pitchFamily="34" charset="0"/>
              </a:endParaRPr>
            </a:p>
          </p:txBody>
        </p:sp>
        <p:grpSp>
          <p:nvGrpSpPr>
            <p:cNvPr id="98" name="Group 97"/>
            <p:cNvGrpSpPr/>
            <p:nvPr/>
          </p:nvGrpSpPr>
          <p:grpSpPr>
            <a:xfrm>
              <a:off x="3168043" y="3604210"/>
              <a:ext cx="2917066" cy="2091782"/>
              <a:chOff x="-996096" y="3475613"/>
              <a:chExt cx="2783332" cy="2005471"/>
            </a:xfrm>
          </p:grpSpPr>
          <p:sp>
            <p:nvSpPr>
              <p:cNvPr id="99" name="Oval 98"/>
              <p:cNvSpPr/>
              <p:nvPr/>
            </p:nvSpPr>
            <p:spPr>
              <a:xfrm>
                <a:off x="-996096" y="4647521"/>
                <a:ext cx="991517" cy="83356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Arial" panose="020B0604020202020204" pitchFamily="34" charset="0"/>
                  <a:cs typeface="Arial" panose="020B0604020202020204" pitchFamily="34" charset="0"/>
                </a:endParaRPr>
              </a:p>
            </p:txBody>
          </p:sp>
          <p:cxnSp>
            <p:nvCxnSpPr>
              <p:cNvPr id="100" name="Straight Connector 99"/>
              <p:cNvCxnSpPr/>
              <p:nvPr/>
            </p:nvCxnSpPr>
            <p:spPr>
              <a:xfrm>
                <a:off x="-519868" y="3617662"/>
                <a:ext cx="0" cy="1143000"/>
              </a:xfrm>
              <a:prstGeom prst="line">
                <a:avLst/>
              </a:prstGeom>
              <a:ln w="28575">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Arial" panose="020B0604020202020204" pitchFamily="34" charset="0"/>
                  <a:cs typeface="Arial" panose="020B0604020202020204" pitchFamily="34" charset="0"/>
                </a:endParaRPr>
              </a:p>
            </p:txBody>
          </p:sp>
        </p:grpSp>
        <p:sp>
          <p:nvSpPr>
            <p:cNvPr id="96" name="Chevron 95"/>
            <p:cNvSpPr/>
            <p:nvPr/>
          </p:nvSpPr>
          <p:spPr>
            <a:xfrm>
              <a:off x="4458255" y="3512068"/>
              <a:ext cx="1784709" cy="315045"/>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latin typeface="Arial" panose="020B0604020202020204" pitchFamily="34" charset="0"/>
                <a:cs typeface="Arial" panose="020B0604020202020204" pitchFamily="34" charset="0"/>
              </a:endParaRPr>
            </a:p>
          </p:txBody>
        </p:sp>
        <p:grpSp>
          <p:nvGrpSpPr>
            <p:cNvPr id="110" name="Group 109"/>
            <p:cNvGrpSpPr/>
            <p:nvPr/>
          </p:nvGrpSpPr>
          <p:grpSpPr>
            <a:xfrm rot="10800000">
              <a:off x="4742626" y="1766843"/>
              <a:ext cx="1039155" cy="1902748"/>
              <a:chOff x="4098202" y="3528110"/>
              <a:chExt cx="991517" cy="1824239"/>
            </a:xfrm>
          </p:grpSpPr>
          <p:sp>
            <p:nvSpPr>
              <p:cNvPr id="111" name="Oval 110"/>
              <p:cNvSpPr/>
              <p:nvPr/>
            </p:nvSpPr>
            <p:spPr>
              <a:xfrm>
                <a:off x="4098202" y="4510475"/>
                <a:ext cx="991517" cy="84187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Arial" panose="020B0604020202020204" pitchFamily="34" charset="0"/>
                  <a:cs typeface="Arial" panose="020B0604020202020204" pitchFamily="34" charset="0"/>
                </a:endParaRPr>
              </a:p>
            </p:txBody>
          </p:sp>
          <p:cxnSp>
            <p:nvCxnSpPr>
              <p:cNvPr id="112" name="Straight Connector 111"/>
              <p:cNvCxnSpPr/>
              <p:nvPr/>
            </p:nvCxnSpPr>
            <p:spPr>
              <a:xfrm>
                <a:off x="4595764" y="3528110"/>
                <a:ext cx="0" cy="1143000"/>
              </a:xfrm>
              <a:prstGeom prst="line">
                <a:avLst/>
              </a:prstGeom>
              <a:ln w="28575">
                <a:solidFill>
                  <a:schemeClr val="accent4"/>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97" name="Chevron 96"/>
            <p:cNvSpPr/>
            <p:nvPr/>
          </p:nvSpPr>
          <p:spPr>
            <a:xfrm>
              <a:off x="6093282" y="3511414"/>
              <a:ext cx="1587379" cy="315045"/>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latin typeface="Arial" panose="020B0604020202020204" pitchFamily="34" charset="0"/>
                <a:cs typeface="Arial" panose="020B0604020202020204" pitchFamily="34" charset="0"/>
              </a:endParaRPr>
            </a:p>
          </p:txBody>
        </p:sp>
        <p:grpSp>
          <p:nvGrpSpPr>
            <p:cNvPr id="102" name="Group 101"/>
            <p:cNvGrpSpPr/>
            <p:nvPr/>
          </p:nvGrpSpPr>
          <p:grpSpPr>
            <a:xfrm>
              <a:off x="6230201" y="3707452"/>
              <a:ext cx="1039152" cy="1988542"/>
              <a:chOff x="-2347752" y="3574597"/>
              <a:chExt cx="991517" cy="1906491"/>
            </a:xfrm>
          </p:grpSpPr>
          <p:sp>
            <p:nvSpPr>
              <p:cNvPr id="103" name="Oval 102"/>
              <p:cNvSpPr/>
              <p:nvPr/>
            </p:nvSpPr>
            <p:spPr>
              <a:xfrm>
                <a:off x="-2347752" y="4690121"/>
                <a:ext cx="991517" cy="790967"/>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Arial" panose="020B0604020202020204" pitchFamily="34" charset="0"/>
                  <a:cs typeface="Arial" panose="020B0604020202020204" pitchFamily="34" charset="0"/>
                </a:endParaRPr>
              </a:p>
            </p:txBody>
          </p:sp>
          <p:cxnSp>
            <p:nvCxnSpPr>
              <p:cNvPr id="104" name="Straight Connector 103"/>
              <p:cNvCxnSpPr/>
              <p:nvPr/>
            </p:nvCxnSpPr>
            <p:spPr>
              <a:xfrm>
                <a:off x="-1849050" y="3574597"/>
                <a:ext cx="0" cy="1143000"/>
              </a:xfrm>
              <a:prstGeom prst="line">
                <a:avLst/>
              </a:prstGeom>
              <a:ln w="28575">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grpSp>
        <p:nvGrpSpPr>
          <p:cNvPr id="3" name="Group 2">
            <a:extLst>
              <a:ext uri="{FF2B5EF4-FFF2-40B4-BE49-F238E27FC236}">
                <a16:creationId xmlns:a16="http://schemas.microsoft.com/office/drawing/2014/main" xmlns="" id="{7F0A0850-E2A2-A1B8-8D7E-FF622F360594}"/>
              </a:ext>
            </a:extLst>
          </p:cNvPr>
          <p:cNvGrpSpPr/>
          <p:nvPr/>
        </p:nvGrpSpPr>
        <p:grpSpPr>
          <a:xfrm>
            <a:off x="492102" y="1955419"/>
            <a:ext cx="5238110" cy="3632564"/>
            <a:chOff x="945572" y="1947262"/>
            <a:chExt cx="5461765" cy="3748930"/>
          </a:xfrm>
        </p:grpSpPr>
        <p:pic>
          <p:nvPicPr>
            <p:cNvPr id="78" name="Picture 2" descr="Image result for zasgiin gaz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572" y="5047505"/>
              <a:ext cx="547104" cy="547105"/>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4"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52897" y="2024784"/>
              <a:ext cx="679132" cy="385518"/>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9" descr="C:\Users\tsttmssha\Desktop\Untitled-2 copy.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26550" y="4999719"/>
              <a:ext cx="696474" cy="696473"/>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12" descr="Image result for Ð¾ÑÑ ÑÐ¾Ð»Ð³Ð¾Ð¹ Ð»Ð¾Ð³Ð¾"/>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0294" b="12024"/>
            <a:stretch/>
          </p:blipFill>
          <p:spPr bwMode="auto">
            <a:xfrm>
              <a:off x="4512599" y="1947262"/>
              <a:ext cx="641070" cy="49799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tsttmssha\Desktop\download.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3402" b="19335"/>
            <a:stretch/>
          </p:blipFill>
          <p:spPr bwMode="auto">
            <a:xfrm>
              <a:off x="5825508" y="5180669"/>
              <a:ext cx="581829" cy="391357"/>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Chevron 1">
            <a:extLst>
              <a:ext uri="{FF2B5EF4-FFF2-40B4-BE49-F238E27FC236}">
                <a16:creationId xmlns:a16="http://schemas.microsoft.com/office/drawing/2014/main" xmlns="" id="{6BB9AC0C-B446-3CBF-4F61-97673F0C1F8A}"/>
              </a:ext>
            </a:extLst>
          </p:cNvPr>
          <p:cNvSpPr/>
          <p:nvPr/>
        </p:nvSpPr>
        <p:spPr>
          <a:xfrm>
            <a:off x="9947504" y="3506018"/>
            <a:ext cx="1525946" cy="315045"/>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latin typeface="Arial" panose="020B0604020202020204" pitchFamily="34" charset="0"/>
              <a:cs typeface="Arial" panose="020B0604020202020204" pitchFamily="34" charset="0"/>
            </a:endParaRPr>
          </a:p>
        </p:txBody>
      </p:sp>
      <p:sp>
        <p:nvSpPr>
          <p:cNvPr id="141" name="Chevron 81">
            <a:extLst>
              <a:ext uri="{FF2B5EF4-FFF2-40B4-BE49-F238E27FC236}">
                <a16:creationId xmlns:a16="http://schemas.microsoft.com/office/drawing/2014/main" xmlns="" id="{6CF30139-C7A7-490B-3AFC-2C7E819BABEA}"/>
              </a:ext>
            </a:extLst>
          </p:cNvPr>
          <p:cNvSpPr/>
          <p:nvPr/>
        </p:nvSpPr>
        <p:spPr>
          <a:xfrm>
            <a:off x="6116736" y="3503909"/>
            <a:ext cx="1419549" cy="31504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latin typeface="Arial" panose="020B0604020202020204" pitchFamily="34" charset="0"/>
              <a:cs typeface="Arial" panose="020B0604020202020204" pitchFamily="34" charset="0"/>
            </a:endParaRPr>
          </a:p>
        </p:txBody>
      </p:sp>
      <p:cxnSp>
        <p:nvCxnSpPr>
          <p:cNvPr id="3090" name="Straight Connector 3089">
            <a:extLst>
              <a:ext uri="{FF2B5EF4-FFF2-40B4-BE49-F238E27FC236}">
                <a16:creationId xmlns:a16="http://schemas.microsoft.com/office/drawing/2014/main" xmlns="" id="{DD967FCD-5F10-18C3-6F86-99851F4011AB}"/>
              </a:ext>
            </a:extLst>
          </p:cNvPr>
          <p:cNvCxnSpPr/>
          <p:nvPr/>
        </p:nvCxnSpPr>
        <p:spPr>
          <a:xfrm rot="10800000">
            <a:off x="6755831" y="2392373"/>
            <a:ext cx="0" cy="1192192"/>
          </a:xfrm>
          <a:prstGeom prst="line">
            <a:avLst/>
          </a:prstGeom>
          <a:ln w="28575">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93" name="TextBox 3092">
            <a:extLst>
              <a:ext uri="{FF2B5EF4-FFF2-40B4-BE49-F238E27FC236}">
                <a16:creationId xmlns:a16="http://schemas.microsoft.com/office/drawing/2014/main" xmlns="" id="{629EB75A-B171-9A31-DE56-D41B9810CB27}"/>
              </a:ext>
            </a:extLst>
          </p:cNvPr>
          <p:cNvSpPr txBox="1"/>
          <p:nvPr/>
        </p:nvSpPr>
        <p:spPr>
          <a:xfrm>
            <a:off x="6116736" y="3814607"/>
            <a:ext cx="1095172" cy="584775"/>
          </a:xfrm>
          <a:prstGeom prst="rect">
            <a:avLst/>
          </a:prstGeom>
          <a:noFill/>
        </p:spPr>
        <p:txBody>
          <a:bodyPr wrap="none" rtlCol="0">
            <a:spAutoFit/>
          </a:bodyPr>
          <a:lstStyle/>
          <a:p>
            <a:pPr algn="ctr"/>
            <a:r>
              <a:rPr lang="en-IN" sz="3200" b="1" dirty="0">
                <a:solidFill>
                  <a:schemeClr val="accent2"/>
                </a:solidFill>
                <a:latin typeface="Arial" panose="020B0604020202020204" pitchFamily="34" charset="0"/>
                <a:cs typeface="Arial" panose="020B0604020202020204" pitchFamily="34" charset="0"/>
              </a:rPr>
              <a:t>2021</a:t>
            </a:r>
          </a:p>
        </p:txBody>
      </p:sp>
      <p:sp>
        <p:nvSpPr>
          <p:cNvPr id="3094" name="TextBox 3093">
            <a:extLst>
              <a:ext uri="{FF2B5EF4-FFF2-40B4-BE49-F238E27FC236}">
                <a16:creationId xmlns:a16="http://schemas.microsoft.com/office/drawing/2014/main" xmlns="" id="{BBC718E5-1202-6AEC-8EC6-063E7CA15228}"/>
              </a:ext>
            </a:extLst>
          </p:cNvPr>
          <p:cNvSpPr txBox="1"/>
          <p:nvPr/>
        </p:nvSpPr>
        <p:spPr>
          <a:xfrm>
            <a:off x="6069372" y="4378398"/>
            <a:ext cx="1197843" cy="954107"/>
          </a:xfrm>
          <a:prstGeom prst="rect">
            <a:avLst/>
          </a:prstGeom>
          <a:noFill/>
        </p:spPr>
        <p:txBody>
          <a:bodyPr wrap="square" rtlCol="0" anchor="ctr" anchorCtr="0">
            <a:spAutoFit/>
          </a:bodyPr>
          <a:lstStyle/>
          <a:p>
            <a:pPr algn="ctr"/>
            <a:r>
              <a:rPr lang="mn-MN" sz="1400" b="1" dirty="0">
                <a:solidFill>
                  <a:srgbClr val="FFC000"/>
                </a:solidFill>
                <a:effectLst>
                  <a:outerShdw blurRad="38100" dist="38100" dir="2700000" algn="tl">
                    <a:srgbClr val="000000">
                      <a:alpha val="43137"/>
                    </a:srgbClr>
                  </a:outerShdw>
                </a:effectLst>
                <a:latin typeface="Arial" pitchFamily="34" charset="0"/>
                <a:cs typeface="Arial" pitchFamily="34" charset="0"/>
              </a:rPr>
              <a:t>Олон улсын эко сургуулийн хөтөлбөр</a:t>
            </a:r>
            <a:endParaRPr lang="en-US" altLang="en-US" sz="14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095" name="TextBox 3094">
            <a:extLst>
              <a:ext uri="{FF2B5EF4-FFF2-40B4-BE49-F238E27FC236}">
                <a16:creationId xmlns:a16="http://schemas.microsoft.com/office/drawing/2014/main" xmlns="" id="{33175266-54BD-8683-1317-C1E308D41047}"/>
              </a:ext>
            </a:extLst>
          </p:cNvPr>
          <p:cNvSpPr txBox="1"/>
          <p:nvPr/>
        </p:nvSpPr>
        <p:spPr>
          <a:xfrm>
            <a:off x="10033020" y="2934538"/>
            <a:ext cx="1095172" cy="584775"/>
          </a:xfrm>
          <a:prstGeom prst="rect">
            <a:avLst/>
          </a:prstGeom>
          <a:noFill/>
        </p:spPr>
        <p:txBody>
          <a:bodyPr wrap="none" rtlCol="0">
            <a:spAutoFit/>
          </a:bodyPr>
          <a:lstStyle/>
          <a:p>
            <a:pPr algn="ctr"/>
            <a:r>
              <a:rPr lang="en-IN" sz="3200" b="1" dirty="0" smtClean="0">
                <a:solidFill>
                  <a:schemeClr val="accent1"/>
                </a:solidFill>
                <a:latin typeface="Arial" panose="020B0604020202020204" pitchFamily="34" charset="0"/>
                <a:cs typeface="Arial" panose="020B0604020202020204" pitchFamily="34" charset="0"/>
              </a:rPr>
              <a:t>202</a:t>
            </a:r>
            <a:r>
              <a:rPr lang="mn-MN" sz="3200" b="1" dirty="0" smtClean="0">
                <a:solidFill>
                  <a:schemeClr val="accent1"/>
                </a:solidFill>
                <a:latin typeface="Arial" panose="020B0604020202020204" pitchFamily="34" charset="0"/>
                <a:cs typeface="Arial" panose="020B0604020202020204" pitchFamily="34" charset="0"/>
              </a:rPr>
              <a:t>4</a:t>
            </a:r>
            <a:endParaRPr lang="en-IN" sz="3200" b="1" dirty="0">
              <a:solidFill>
                <a:schemeClr val="accent1"/>
              </a:solidFill>
              <a:latin typeface="Arial" panose="020B0604020202020204" pitchFamily="34" charset="0"/>
              <a:cs typeface="Arial" panose="020B0604020202020204" pitchFamily="34" charset="0"/>
            </a:endParaRPr>
          </a:p>
        </p:txBody>
      </p:sp>
      <p:cxnSp>
        <p:nvCxnSpPr>
          <p:cNvPr id="3096" name="Straight Connector 3095">
            <a:extLst>
              <a:ext uri="{FF2B5EF4-FFF2-40B4-BE49-F238E27FC236}">
                <a16:creationId xmlns:a16="http://schemas.microsoft.com/office/drawing/2014/main" xmlns="" id="{927DFAEE-9CE3-EC61-FA5A-93FD18BFFA5C}"/>
              </a:ext>
            </a:extLst>
          </p:cNvPr>
          <p:cNvCxnSpPr/>
          <p:nvPr/>
        </p:nvCxnSpPr>
        <p:spPr>
          <a:xfrm>
            <a:off x="10664030" y="3654061"/>
            <a:ext cx="0" cy="1192192"/>
          </a:xfrm>
          <a:prstGeom prst="line">
            <a:avLst/>
          </a:prstGeom>
          <a:ln w="28575">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97" name="Oval 3096">
            <a:extLst>
              <a:ext uri="{FF2B5EF4-FFF2-40B4-BE49-F238E27FC236}">
                <a16:creationId xmlns:a16="http://schemas.microsoft.com/office/drawing/2014/main" xmlns="" id="{60923F52-C87C-A9C7-4895-96FB7B5FAD4B}"/>
              </a:ext>
            </a:extLst>
          </p:cNvPr>
          <p:cNvSpPr/>
          <p:nvPr/>
        </p:nvSpPr>
        <p:spPr>
          <a:xfrm>
            <a:off x="10209522" y="4782707"/>
            <a:ext cx="942884" cy="89119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Arial" panose="020B0604020202020204" pitchFamily="34" charset="0"/>
              <a:cs typeface="Arial" panose="020B0604020202020204" pitchFamily="34" charset="0"/>
            </a:endParaRPr>
          </a:p>
        </p:txBody>
      </p:sp>
      <p:sp>
        <p:nvSpPr>
          <p:cNvPr id="7" name="Rectangle 2">
            <a:extLst>
              <a:ext uri="{FF2B5EF4-FFF2-40B4-BE49-F238E27FC236}">
                <a16:creationId xmlns:a16="http://schemas.microsoft.com/office/drawing/2014/main" xmlns="" id="{3612D8A1-9730-A74F-340A-F1BF9FCABDA2}"/>
              </a:ext>
            </a:extLst>
          </p:cNvPr>
          <p:cNvSpPr>
            <a:spLocks noChangeArrowheads="1"/>
          </p:cNvSpPr>
          <p:nvPr/>
        </p:nvSpPr>
        <p:spPr bwMode="auto">
          <a:xfrm>
            <a:off x="169417" y="1342738"/>
            <a:ext cx="1180482" cy="1691499"/>
          </a:xfrm>
          <a:prstGeom prst="rect">
            <a:avLst/>
          </a:prstGeom>
          <a:solidFill>
            <a:srgbClr val="1A3675"/>
          </a:solidFill>
          <a:ln>
            <a:noFill/>
          </a:ln>
          <a:effectLst/>
        </p:spPr>
        <p:txBody>
          <a:bodyPr vert="horz" wrap="square" lIns="0" tIns="-15870" rIns="0" bIns="-15870" numCol="1" anchor="ctr" anchorCtr="0" compatLnSpc="1">
            <a:prstTxWarp prst="textNoShape">
              <a:avLst/>
            </a:prstTxWarp>
            <a:spAutoFit/>
          </a:bodyPr>
          <a:lstStyle/>
          <a:p>
            <a:pPr algn="ctr"/>
            <a:r>
              <a:rPr lang="mn-MN" altLang="en-US" sz="14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НХСХ Хөтөлбөр </a:t>
            </a:r>
            <a:r>
              <a:rPr lang="mn-MN" altLang="en-US" sz="1400" b="1" dirty="0">
                <a:solidFill>
                  <a:srgbClr val="FFC000"/>
                </a:solidFill>
                <a:effectLst>
                  <a:outerShdw blurRad="38100" dist="38100" dir="2700000" algn="tl">
                    <a:srgbClr val="000000">
                      <a:alpha val="43137"/>
                    </a:srgbClr>
                  </a:outerShdw>
                </a:effectLst>
                <a:latin typeface="Arial" pitchFamily="34" charset="0"/>
                <a:cs typeface="Arial" pitchFamily="34" charset="0"/>
              </a:rPr>
              <a:t>төслийн дэмжлэгээр “Хөдөлмөр эрхлэлтийн сургалтын төв”</a:t>
            </a:r>
          </a:p>
        </p:txBody>
      </p:sp>
      <p:sp>
        <p:nvSpPr>
          <p:cNvPr id="9" name="Rectangle 4">
            <a:extLst>
              <a:ext uri="{FF2B5EF4-FFF2-40B4-BE49-F238E27FC236}">
                <a16:creationId xmlns:a16="http://schemas.microsoft.com/office/drawing/2014/main" xmlns="" id="{9B3382C1-AB3B-3835-AF5C-9BCECBF1E3F6}"/>
              </a:ext>
            </a:extLst>
          </p:cNvPr>
          <p:cNvSpPr>
            <a:spLocks noChangeArrowheads="1"/>
          </p:cNvSpPr>
          <p:nvPr/>
        </p:nvSpPr>
        <p:spPr bwMode="auto">
          <a:xfrm>
            <a:off x="1126068" y="4347270"/>
            <a:ext cx="1342064" cy="2122386"/>
          </a:xfrm>
          <a:prstGeom prst="rect">
            <a:avLst/>
          </a:prstGeom>
          <a:solidFill>
            <a:srgbClr val="1A3675"/>
          </a:solidFill>
          <a:ln>
            <a:noFill/>
          </a:ln>
          <a:effectLst/>
        </p:spPr>
        <p:txBody>
          <a:bodyPr vert="horz" wrap="square" lIns="0" tIns="-15870" rIns="0" bIns="-15870" numCol="1" anchor="ctr" anchorCtr="0" compatLnSpc="1">
            <a:prstTxWarp prst="textNoShape">
              <a:avLst/>
            </a:prstTxWarp>
            <a:spAutoFit/>
          </a:bodyPr>
          <a:lstStyle/>
          <a:p>
            <a:pPr algn="ctr"/>
            <a:r>
              <a:rPr lang="mn-MN" altLang="en-US" sz="1400" b="1" dirty="0">
                <a:solidFill>
                  <a:srgbClr val="FFC000"/>
                </a:solidFill>
                <a:effectLst>
                  <a:outerShdw blurRad="38100" dist="38100" dir="2700000" algn="tl">
                    <a:srgbClr val="000000">
                      <a:alpha val="43137"/>
                    </a:srgbClr>
                  </a:outerShdw>
                </a:effectLst>
                <a:latin typeface="Arial" pitchFamily="34" charset="0"/>
                <a:cs typeface="Arial" pitchFamily="34" charset="0"/>
              </a:rPr>
              <a:t>ДЗОУБ, БСШУЯ, Говьсүмбэр ЗДТГ-н хөрөнгө оруулалтаар “</a:t>
            </a:r>
            <a:r>
              <a:rPr lang="en-US" altLang="en-US" sz="1400" b="1" dirty="0">
                <a:solidFill>
                  <a:srgbClr val="FFC000"/>
                </a:solidFill>
                <a:effectLst>
                  <a:outerShdw blurRad="38100" dist="38100" dir="2700000" algn="tl">
                    <a:srgbClr val="000000">
                      <a:alpha val="43137"/>
                    </a:srgbClr>
                  </a:outerShdw>
                </a:effectLst>
                <a:latin typeface="Arial" pitchFamily="34" charset="0"/>
                <a:cs typeface="Arial" pitchFamily="34" charset="0"/>
              </a:rPr>
              <a:t>М</a:t>
            </a:r>
            <a:r>
              <a:rPr lang="mn-MN" altLang="en-US" sz="1400" b="1" dirty="0">
                <a:solidFill>
                  <a:srgbClr val="FFC000"/>
                </a:solidFill>
                <a:effectLst>
                  <a:outerShdw blurRad="38100" dist="38100" dir="2700000" algn="tl">
                    <a:srgbClr val="000000">
                      <a:alpha val="43137"/>
                    </a:srgbClr>
                  </a:outerShdw>
                </a:effectLst>
                <a:latin typeface="Arial" pitchFamily="34" charset="0"/>
                <a:cs typeface="Arial" pitchFamily="34" charset="0"/>
              </a:rPr>
              <a:t>эргэжлийн сургалт үйлдвэрлэлийн төв”</a:t>
            </a:r>
            <a:endParaRPr lang="en-US" altLang="en-US" sz="14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11" name="TextBox 10">
            <a:extLst>
              <a:ext uri="{FF2B5EF4-FFF2-40B4-BE49-F238E27FC236}">
                <a16:creationId xmlns:a16="http://schemas.microsoft.com/office/drawing/2014/main" xmlns="" id="{788FADED-26FD-E486-5DF8-C5B12BA2D7F7}"/>
              </a:ext>
            </a:extLst>
          </p:cNvPr>
          <p:cNvSpPr txBox="1"/>
          <p:nvPr/>
        </p:nvSpPr>
        <p:spPr>
          <a:xfrm>
            <a:off x="2150926" y="1360106"/>
            <a:ext cx="1681100" cy="1600438"/>
          </a:xfrm>
          <a:prstGeom prst="rect">
            <a:avLst/>
          </a:prstGeom>
          <a:noFill/>
        </p:spPr>
        <p:txBody>
          <a:bodyPr wrap="square">
            <a:spAutoFit/>
          </a:bodyPr>
          <a:lstStyle/>
          <a:p>
            <a:pPr algn="ctr"/>
            <a:r>
              <a:rPr lang="en-US" altLang="en-US" sz="1400" b="1" dirty="0">
                <a:solidFill>
                  <a:srgbClr val="FFC000"/>
                </a:solidFill>
                <a:effectLst>
                  <a:outerShdw blurRad="38100" dist="38100" dir="2700000" algn="tl">
                    <a:srgbClr val="000000">
                      <a:alpha val="43137"/>
                    </a:srgbClr>
                  </a:outerShdw>
                </a:effectLst>
                <a:latin typeface="Arial" pitchFamily="34" charset="0"/>
                <a:cs typeface="Arial" pitchFamily="34" charset="0"/>
              </a:rPr>
              <a:t>М</a:t>
            </a:r>
            <a:r>
              <a:rPr lang="mn-MN" altLang="en-US" sz="1400" b="1" dirty="0">
                <a:solidFill>
                  <a:srgbClr val="FFC000"/>
                </a:solidFill>
                <a:effectLst>
                  <a:outerShdw blurRad="38100" dist="38100" dir="2700000" algn="tl">
                    <a:srgbClr val="000000">
                      <a:alpha val="43137"/>
                    </a:srgbClr>
                  </a:outerShdw>
                </a:effectLst>
                <a:latin typeface="Arial" pitchFamily="34" charset="0"/>
                <a:cs typeface="Arial" pitchFamily="34" charset="0"/>
              </a:rPr>
              <a:t>МСС-ийн ТМБС-ын төслийн дэмжлэгтэйгээр 2010 онд “Уул уурхайн жишиг сургууль” </a:t>
            </a:r>
            <a:endParaRPr lang="en-US" altLang="en-US" sz="14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12" name="TextBox 11">
            <a:extLst>
              <a:ext uri="{FF2B5EF4-FFF2-40B4-BE49-F238E27FC236}">
                <a16:creationId xmlns:a16="http://schemas.microsoft.com/office/drawing/2014/main" xmlns="" id="{8AE603AE-964F-225B-8CE6-623930076E87}"/>
              </a:ext>
            </a:extLst>
          </p:cNvPr>
          <p:cNvSpPr txBox="1"/>
          <p:nvPr/>
        </p:nvSpPr>
        <p:spPr>
          <a:xfrm>
            <a:off x="3347621" y="4444811"/>
            <a:ext cx="1684280" cy="1600438"/>
          </a:xfrm>
          <a:prstGeom prst="rect">
            <a:avLst/>
          </a:prstGeom>
          <a:noFill/>
        </p:spPr>
        <p:txBody>
          <a:bodyPr wrap="square" rtlCol="0" anchor="ctr" anchorCtr="0">
            <a:spAutoFit/>
          </a:bodyPr>
          <a:lstStyle/>
          <a:p>
            <a:pPr algn="ctr"/>
            <a:r>
              <a:rPr lang="mn-MN" altLang="en-US" sz="1400" b="1" dirty="0">
                <a:solidFill>
                  <a:srgbClr val="FFC000"/>
                </a:solidFill>
                <a:effectLst>
                  <a:outerShdw blurRad="38100" dist="38100" dir="2700000" algn="tl">
                    <a:srgbClr val="000000">
                      <a:alpha val="43137"/>
                    </a:srgbClr>
                  </a:outerShdw>
                </a:effectLst>
                <a:latin typeface="Arial" pitchFamily="34" charset="0"/>
                <a:cs typeface="Arial" pitchFamily="34" charset="0"/>
              </a:rPr>
              <a:t>ОТ-ын МБС-ын төслийн дэмжлэгтэйгээр “Говьсүмбэр аймаг дахь Политехник коллеж”</a:t>
            </a:r>
            <a:endParaRPr lang="en-US" altLang="en-US" sz="14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15" name="Rectangle 5">
            <a:extLst>
              <a:ext uri="{FF2B5EF4-FFF2-40B4-BE49-F238E27FC236}">
                <a16:creationId xmlns:a16="http://schemas.microsoft.com/office/drawing/2014/main" xmlns="" id="{60D34E82-95A6-287E-4A1F-111FCFB7AB8C}"/>
              </a:ext>
            </a:extLst>
          </p:cNvPr>
          <p:cNvSpPr>
            <a:spLocks noChangeArrowheads="1"/>
          </p:cNvSpPr>
          <p:nvPr/>
        </p:nvSpPr>
        <p:spPr bwMode="auto">
          <a:xfrm>
            <a:off x="4792815" y="1868431"/>
            <a:ext cx="1428560" cy="743547"/>
          </a:xfrm>
          <a:prstGeom prst="rect">
            <a:avLst/>
          </a:prstGeom>
          <a:solidFill>
            <a:srgbClr val="1A3675"/>
          </a:solidFill>
          <a:ln>
            <a:noFill/>
          </a:ln>
          <a:effectLst/>
        </p:spPr>
        <p:txBody>
          <a:bodyPr vert="horz" wrap="square" lIns="0" tIns="-15870" rIns="0" bIns="-15870" numCol="1" anchor="ctr" anchorCtr="0" compatLnSpc="1">
            <a:prstTxWarp prst="textNoShape">
              <a:avLst/>
            </a:prstTxWarp>
            <a:spAutoFit/>
          </a:bodyPr>
          <a:lstStyle/>
          <a:p>
            <a:pPr algn="ctr">
              <a:lnSpc>
                <a:spcPct val="90000"/>
              </a:lnSpc>
            </a:pPr>
            <a:r>
              <a:rPr lang="mn-MN" sz="1400" b="1" kern="0" dirty="0">
                <a:solidFill>
                  <a:srgbClr val="FFC000"/>
                </a:solidFill>
                <a:effectLst>
                  <a:outerShdw blurRad="38100" dist="38100" dir="2700000" algn="tl">
                    <a:srgbClr val="000000">
                      <a:alpha val="43137"/>
                    </a:srgbClr>
                  </a:outerShdw>
                </a:effectLst>
                <a:latin typeface="Arial" pitchFamily="34" charset="0"/>
                <a:cs typeface="Arial" pitchFamily="34" charset="0"/>
              </a:rPr>
              <a:t>ГОУХАН АМСДТС МБС төсөл хэрэгжиж эхэлсэн  </a:t>
            </a:r>
            <a:endParaRPr lang="en-US" sz="1400" b="1" kern="0"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21" name="TextBox 20">
            <a:extLst>
              <a:ext uri="{FF2B5EF4-FFF2-40B4-BE49-F238E27FC236}">
                <a16:creationId xmlns:a16="http://schemas.microsoft.com/office/drawing/2014/main" xmlns="" id="{B69373F9-A40F-7C1C-630E-17B635FF5F06}"/>
              </a:ext>
            </a:extLst>
          </p:cNvPr>
          <p:cNvSpPr txBox="1"/>
          <p:nvPr/>
        </p:nvSpPr>
        <p:spPr>
          <a:xfrm>
            <a:off x="7233349" y="977283"/>
            <a:ext cx="1613115" cy="2092881"/>
          </a:xfrm>
          <a:prstGeom prst="rect">
            <a:avLst/>
          </a:prstGeom>
          <a:noFill/>
        </p:spPr>
        <p:txBody>
          <a:bodyPr wrap="square" rtlCol="0" anchor="ctr" anchorCtr="0">
            <a:spAutoFit/>
          </a:bodyPr>
          <a:lstStyle/>
          <a:p>
            <a:pPr algn="ctr"/>
            <a:r>
              <a:rPr lang="mn-MN" altLang="en-US" sz="1300" b="1" dirty="0">
                <a:solidFill>
                  <a:srgbClr val="FFCE0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Японы Хүүхдийг ивээх сангийн орон нутгийн хүүхэд, залуучуудад хувь хүний ур чадвар, энтрепренершипийн боловсрол олгох төсөл</a:t>
            </a:r>
            <a:endParaRPr lang="en-US" altLang="en-US" sz="1300" b="1" dirty="0">
              <a:solidFill>
                <a:srgbClr val="FFCE0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5" name="Oval 54"/>
          <p:cNvSpPr/>
          <p:nvPr/>
        </p:nvSpPr>
        <p:spPr>
          <a:xfrm rot="10800000">
            <a:off x="6324165" y="1742186"/>
            <a:ext cx="859740" cy="8926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Arial" panose="020B0604020202020204" pitchFamily="34" charset="0"/>
              <a:cs typeface="Arial" panose="020B0604020202020204" pitchFamily="34" charset="0"/>
            </a:endParaRPr>
          </a:p>
        </p:txBody>
      </p:sp>
      <p:pic>
        <p:nvPicPr>
          <p:cNvPr id="160" name="Picture 159">
            <a:extLst>
              <a:ext uri="{FF2B5EF4-FFF2-40B4-BE49-F238E27FC236}">
                <a16:creationId xmlns:a16="http://schemas.microsoft.com/office/drawing/2014/main" xmlns="" id="{6137A949-BEBD-65D7-21D9-BC31B8395528}"/>
              </a:ext>
            </a:extLst>
          </p:cNvPr>
          <p:cNvPicPr>
            <a:picLocks noChangeAspect="1"/>
          </p:cNvPicPr>
          <p:nvPr/>
        </p:nvPicPr>
        <p:blipFill>
          <a:blip r:embed="rId8"/>
          <a:stretch>
            <a:fillRect/>
          </a:stretch>
        </p:blipFill>
        <p:spPr>
          <a:xfrm>
            <a:off x="6504622" y="1941693"/>
            <a:ext cx="502417" cy="490733"/>
          </a:xfrm>
          <a:prstGeom prst="rect">
            <a:avLst/>
          </a:prstGeom>
        </p:spPr>
      </p:pic>
      <p:sp>
        <p:nvSpPr>
          <p:cNvPr id="56" name="Chevron 55"/>
          <p:cNvSpPr/>
          <p:nvPr/>
        </p:nvSpPr>
        <p:spPr>
          <a:xfrm>
            <a:off x="7435802" y="3501673"/>
            <a:ext cx="1326382" cy="312540"/>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latin typeface="Arial" panose="020B0604020202020204" pitchFamily="34" charset="0"/>
              <a:cs typeface="Arial" panose="020B0604020202020204" pitchFamily="34" charset="0"/>
            </a:endParaRPr>
          </a:p>
        </p:txBody>
      </p:sp>
      <p:cxnSp>
        <p:nvCxnSpPr>
          <p:cNvPr id="57" name="Straight Connector 56"/>
          <p:cNvCxnSpPr/>
          <p:nvPr/>
        </p:nvCxnSpPr>
        <p:spPr>
          <a:xfrm>
            <a:off x="7901520" y="3730416"/>
            <a:ext cx="0" cy="1182712"/>
          </a:xfrm>
          <a:prstGeom prst="line">
            <a:avLst/>
          </a:prstGeom>
          <a:ln w="28575">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7384163" y="2925324"/>
            <a:ext cx="1223496" cy="584775"/>
          </a:xfrm>
          <a:prstGeom prst="rect">
            <a:avLst/>
          </a:prstGeom>
          <a:noFill/>
        </p:spPr>
        <p:txBody>
          <a:bodyPr wrap="square" rtlCol="0">
            <a:spAutoFit/>
          </a:bodyPr>
          <a:lstStyle/>
          <a:p>
            <a:pPr algn="ctr"/>
            <a:r>
              <a:rPr lang="en-IN" sz="3200" b="1" dirty="0" smtClean="0">
                <a:solidFill>
                  <a:schemeClr val="accent3"/>
                </a:solidFill>
                <a:latin typeface="Arial" panose="020B0604020202020204" pitchFamily="34" charset="0"/>
                <a:cs typeface="Arial" panose="020B0604020202020204" pitchFamily="34" charset="0"/>
              </a:rPr>
              <a:t>20</a:t>
            </a:r>
            <a:r>
              <a:rPr lang="mn-MN" sz="3200" b="1" dirty="0" smtClean="0">
                <a:solidFill>
                  <a:schemeClr val="accent3"/>
                </a:solidFill>
                <a:latin typeface="Arial" panose="020B0604020202020204" pitchFamily="34" charset="0"/>
                <a:cs typeface="Arial" panose="020B0604020202020204" pitchFamily="34" charset="0"/>
              </a:rPr>
              <a:t>22</a:t>
            </a:r>
            <a:endParaRPr lang="en-IN" sz="3200" b="1" dirty="0">
              <a:solidFill>
                <a:schemeClr val="accent3"/>
              </a:solidFill>
              <a:latin typeface="Arial" panose="020B0604020202020204" pitchFamily="34" charset="0"/>
              <a:cs typeface="Arial" panose="020B0604020202020204" pitchFamily="34" charset="0"/>
            </a:endParaRPr>
          </a:p>
        </p:txBody>
      </p:sp>
      <p:sp>
        <p:nvSpPr>
          <p:cNvPr id="59" name="Oval 58"/>
          <p:cNvSpPr/>
          <p:nvPr/>
        </p:nvSpPr>
        <p:spPr>
          <a:xfrm>
            <a:off x="7435802" y="4811374"/>
            <a:ext cx="933772" cy="86252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Arial" panose="020B0604020202020204" pitchFamily="34" charset="0"/>
              <a:cs typeface="Arial" panose="020B0604020202020204" pitchFamily="34" charset="0"/>
            </a:endParaRPr>
          </a:p>
        </p:txBody>
      </p:sp>
      <p:pic>
        <p:nvPicPr>
          <p:cNvPr id="3100" name="Picture 3099">
            <a:extLst>
              <a:ext uri="{FF2B5EF4-FFF2-40B4-BE49-F238E27FC236}">
                <a16:creationId xmlns:a16="http://schemas.microsoft.com/office/drawing/2014/main" xmlns="" id="{F1BCCA66-1BFF-1E57-CA1C-D6CA81CE7000}"/>
              </a:ext>
            </a:extLst>
          </p:cNvPr>
          <p:cNvPicPr>
            <a:picLocks noChangeAspect="1"/>
          </p:cNvPicPr>
          <p:nvPr/>
        </p:nvPicPr>
        <p:blipFill>
          <a:blip r:embed="rId9"/>
          <a:stretch>
            <a:fillRect/>
          </a:stretch>
        </p:blipFill>
        <p:spPr>
          <a:xfrm>
            <a:off x="7663698" y="4972535"/>
            <a:ext cx="479492" cy="508552"/>
          </a:xfrm>
          <a:prstGeom prst="rect">
            <a:avLst/>
          </a:prstGeom>
        </p:spPr>
      </p:pic>
      <p:sp>
        <p:nvSpPr>
          <p:cNvPr id="60" name="Chevron 59"/>
          <p:cNvSpPr/>
          <p:nvPr/>
        </p:nvSpPr>
        <p:spPr>
          <a:xfrm>
            <a:off x="8658461" y="3504178"/>
            <a:ext cx="1391493" cy="312540"/>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latin typeface="Arial" panose="020B0604020202020204" pitchFamily="34" charset="0"/>
              <a:cs typeface="Arial" panose="020B0604020202020204" pitchFamily="34" charset="0"/>
            </a:endParaRPr>
          </a:p>
        </p:txBody>
      </p:sp>
      <p:sp>
        <p:nvSpPr>
          <p:cNvPr id="61" name="TextBox 60"/>
          <p:cNvSpPr txBox="1"/>
          <p:nvPr/>
        </p:nvSpPr>
        <p:spPr>
          <a:xfrm>
            <a:off x="8658461" y="3814213"/>
            <a:ext cx="1095172" cy="584775"/>
          </a:xfrm>
          <a:prstGeom prst="rect">
            <a:avLst/>
          </a:prstGeom>
          <a:noFill/>
        </p:spPr>
        <p:txBody>
          <a:bodyPr wrap="none" rtlCol="0">
            <a:spAutoFit/>
          </a:bodyPr>
          <a:lstStyle/>
          <a:p>
            <a:pPr algn="ctr"/>
            <a:r>
              <a:rPr lang="en-IN" sz="3200" b="1" dirty="0" smtClean="0">
                <a:solidFill>
                  <a:schemeClr val="accent4"/>
                </a:solidFill>
                <a:latin typeface="Arial" panose="020B0604020202020204" pitchFamily="34" charset="0"/>
                <a:cs typeface="Arial" panose="020B0604020202020204" pitchFamily="34" charset="0"/>
              </a:rPr>
              <a:t>20</a:t>
            </a:r>
            <a:r>
              <a:rPr lang="mn-MN" sz="3200" b="1" dirty="0" smtClean="0">
                <a:solidFill>
                  <a:schemeClr val="accent4"/>
                </a:solidFill>
                <a:latin typeface="Arial" panose="020B0604020202020204" pitchFamily="34" charset="0"/>
                <a:cs typeface="Arial" panose="020B0604020202020204" pitchFamily="34" charset="0"/>
              </a:rPr>
              <a:t>22</a:t>
            </a:r>
            <a:endParaRPr lang="en-IN" sz="3200" b="1" dirty="0">
              <a:solidFill>
                <a:schemeClr val="accent4"/>
              </a:solidFill>
              <a:latin typeface="Arial" panose="020B0604020202020204" pitchFamily="34" charset="0"/>
              <a:cs typeface="Arial" panose="020B0604020202020204" pitchFamily="34" charset="0"/>
            </a:endParaRPr>
          </a:p>
        </p:txBody>
      </p:sp>
      <p:cxnSp>
        <p:nvCxnSpPr>
          <p:cNvPr id="62" name="Straight Connector 61"/>
          <p:cNvCxnSpPr/>
          <p:nvPr/>
        </p:nvCxnSpPr>
        <p:spPr>
          <a:xfrm rot="10800000">
            <a:off x="9271827" y="2563020"/>
            <a:ext cx="0" cy="1182713"/>
          </a:xfrm>
          <a:prstGeom prst="line">
            <a:avLst/>
          </a:prstGeom>
          <a:ln w="28575">
            <a:solidFill>
              <a:schemeClr val="accent4"/>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3" name="Oval 62"/>
          <p:cNvSpPr/>
          <p:nvPr/>
        </p:nvSpPr>
        <p:spPr>
          <a:xfrm rot="10800000">
            <a:off x="8825023" y="1698180"/>
            <a:ext cx="911676" cy="92429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Arial" panose="020B0604020202020204" pitchFamily="34" charset="0"/>
              <a:cs typeface="Arial" panose="020B0604020202020204" pitchFamily="34" charset="0"/>
            </a:endParaRPr>
          </a:p>
        </p:txBody>
      </p:sp>
      <p:pic>
        <p:nvPicPr>
          <p:cNvPr id="2050" name="Picture 2" descr="C:\Users\Bichig hereg\Downloads\0dbcf9f8f9155dff9a5aea8563e06f06.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984205" y="1950160"/>
            <a:ext cx="593311" cy="41692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Bichig hereg\Downloads\ISO logo copie.pn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7709" t="17178" r="25896" b="16570"/>
          <a:stretch/>
        </p:blipFill>
        <p:spPr bwMode="auto">
          <a:xfrm>
            <a:off x="10411063" y="4994104"/>
            <a:ext cx="539802" cy="468398"/>
          </a:xfrm>
          <a:prstGeom prst="rect">
            <a:avLst/>
          </a:prstGeom>
          <a:noFill/>
          <a:extLst>
            <a:ext uri="{909E8E84-426E-40DD-AFC4-6F175D3DCCD1}">
              <a14:hiddenFill xmlns:a14="http://schemas.microsoft.com/office/drawing/2010/main">
                <a:solidFill>
                  <a:srgbClr val="FFFFFF"/>
                </a:solidFill>
              </a14:hiddenFill>
            </a:ext>
          </a:extLst>
        </p:spPr>
      </p:pic>
      <p:sp>
        <p:nvSpPr>
          <p:cNvPr id="64" name="Rectangle 63"/>
          <p:cNvSpPr/>
          <p:nvPr/>
        </p:nvSpPr>
        <p:spPr>
          <a:xfrm>
            <a:off x="9830677" y="941356"/>
            <a:ext cx="1642773" cy="2092881"/>
          </a:xfrm>
          <a:prstGeom prst="rect">
            <a:avLst/>
          </a:prstGeom>
        </p:spPr>
        <p:txBody>
          <a:bodyPr wrap="square">
            <a:spAutoFit/>
          </a:bodyPr>
          <a:lstStyle/>
          <a:p>
            <a:pPr algn="ctr"/>
            <a:r>
              <a:rPr lang="mn-MN" sz="1300" b="1" dirty="0">
                <a:solidFill>
                  <a:srgbClr val="FFC000"/>
                </a:solidFill>
                <a:effectLst>
                  <a:outerShdw blurRad="38100" dist="38100" dir="2700000" algn="tl">
                    <a:srgbClr val="000000">
                      <a:alpha val="43137"/>
                    </a:srgbClr>
                  </a:outerShdw>
                </a:effectLst>
                <a:latin typeface="Arial" pitchFamily="34" charset="0"/>
                <a:cs typeface="Arial" pitchFamily="34" charset="0"/>
              </a:rPr>
              <a:t>Олон улсын </a:t>
            </a:r>
            <a:r>
              <a:rPr lang="en-US" sz="1300" b="1" dirty="0">
                <a:solidFill>
                  <a:srgbClr val="FFC000"/>
                </a:solidFill>
                <a:effectLst>
                  <a:outerShdw blurRad="38100" dist="38100" dir="2700000" algn="tl">
                    <a:srgbClr val="000000">
                      <a:alpha val="43137"/>
                    </a:srgbClr>
                  </a:outerShdw>
                </a:effectLst>
                <a:latin typeface="Arial" pitchFamily="34" charset="0"/>
                <a:cs typeface="Arial" pitchFamily="34" charset="0"/>
              </a:rPr>
              <a:t>ISO 9001:2015, ISO 21001:2018 "</a:t>
            </a:r>
            <a:r>
              <a:rPr lang="mn-MN" sz="1300" b="1" dirty="0">
                <a:solidFill>
                  <a:srgbClr val="FFC000"/>
                </a:solidFill>
                <a:effectLst>
                  <a:outerShdw blurRad="38100" dist="38100" dir="2700000" algn="tl">
                    <a:srgbClr val="000000">
                      <a:alpha val="43137"/>
                    </a:srgbClr>
                  </a:outerShdw>
                </a:effectLst>
                <a:latin typeface="Arial" pitchFamily="34" charset="0"/>
                <a:cs typeface="Arial" pitchFamily="34" charset="0"/>
              </a:rPr>
              <a:t>Чанарын менежементийн тогтолцоо" станрдатыг хэрэгжүүлж, хэвшил болгон ажиллаж байна</a:t>
            </a:r>
            <a:r>
              <a:rPr lang="mn-MN" sz="1300" dirty="0">
                <a:solidFill>
                  <a:srgbClr val="FFC000"/>
                </a:solidFill>
                <a:latin typeface="Arial" pitchFamily="34" charset="0"/>
                <a:cs typeface="Arial" pitchFamily="34" charset="0"/>
              </a:rPr>
              <a:t>.</a:t>
            </a:r>
            <a:endParaRPr lang="en-US" sz="1300" dirty="0">
              <a:solidFill>
                <a:srgbClr val="FFC000"/>
              </a:solidFill>
              <a:latin typeface="Arial" pitchFamily="34" charset="0"/>
              <a:cs typeface="Arial" pitchFamily="34" charset="0"/>
            </a:endParaRPr>
          </a:p>
        </p:txBody>
      </p:sp>
      <p:sp>
        <p:nvSpPr>
          <p:cNvPr id="10" name="Rectangle 9"/>
          <p:cNvSpPr/>
          <p:nvPr/>
        </p:nvSpPr>
        <p:spPr>
          <a:xfrm>
            <a:off x="8252966" y="4370125"/>
            <a:ext cx="2017101" cy="1692771"/>
          </a:xfrm>
          <a:prstGeom prst="rect">
            <a:avLst/>
          </a:prstGeom>
        </p:spPr>
        <p:txBody>
          <a:bodyPr wrap="square">
            <a:spAutoFit/>
          </a:bodyPr>
          <a:lstStyle/>
          <a:p>
            <a:pPr algn="ctr"/>
            <a:r>
              <a:rPr lang="mn-MN" sz="1300" b="1" dirty="0">
                <a:solidFill>
                  <a:srgbClr val="FFC000"/>
                </a:solidFill>
                <a:effectLst>
                  <a:outerShdw blurRad="38100" dist="38100" dir="2700000" algn="tl">
                    <a:srgbClr val="000000">
                      <a:alpha val="43137"/>
                    </a:srgbClr>
                  </a:outerShdw>
                </a:effectLst>
                <a:latin typeface="Arial" pitchFamily="34" charset="0"/>
                <a:cs typeface="Arial" pitchFamily="34" charset="0"/>
              </a:rPr>
              <a:t>Боловсролын магадлан итгэмжлэх үндэсний зөвлөлийн удирдах зөвлөлийн 2022 оны 13 тоот тушаалаар “Магадлан итгэмжлэгдсэн” сургууль болсон.</a:t>
            </a:r>
            <a:endParaRPr lang="en-US" sz="13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7616201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4752" y="365126"/>
            <a:ext cx="9559047" cy="900990"/>
          </a:xfrm>
        </p:spPr>
        <p:txBody>
          <a:bodyPr>
            <a:normAutofit/>
          </a:bodyPr>
          <a:lstStyle/>
          <a:p>
            <a:pPr algn="ctr"/>
            <a:r>
              <a:rPr lang="en-US" sz="2000" b="1" dirty="0">
                <a:solidFill>
                  <a:schemeClr val="bg1"/>
                </a:solidFill>
                <a:latin typeface="Arial" panose="020B0604020202020204" pitchFamily="34" charset="0"/>
                <a:cs typeface="Arial" panose="020B0604020202020204" pitchFamily="34" charset="0"/>
              </a:rPr>
              <a:t>HISTORICAL PATH OF SCHOOL </a:t>
            </a:r>
            <a:endParaRPr lang="en-US" sz="2000" dirty="0">
              <a:solidFill>
                <a:schemeClr val="bg1"/>
              </a:solidFill>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xmlns="" id="{1B33F316-A231-C540-D816-281FD9523FE9}"/>
              </a:ext>
            </a:extLst>
          </p:cNvPr>
          <p:cNvGrpSpPr/>
          <p:nvPr/>
        </p:nvGrpSpPr>
        <p:grpSpPr>
          <a:xfrm>
            <a:off x="209765" y="1759059"/>
            <a:ext cx="6011610" cy="3914841"/>
            <a:chOff x="414529" y="1749774"/>
            <a:chExt cx="7266132" cy="3946220"/>
          </a:xfrm>
        </p:grpSpPr>
        <p:sp>
          <p:nvSpPr>
            <p:cNvPr id="82" name="Chevron 81"/>
            <p:cNvSpPr/>
            <p:nvPr/>
          </p:nvSpPr>
          <p:spPr>
            <a:xfrm>
              <a:off x="1672221" y="3507950"/>
              <a:ext cx="1471957" cy="31504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latin typeface="Arial" panose="020B0604020202020204" pitchFamily="34" charset="0"/>
                <a:cs typeface="Arial" panose="020B0604020202020204" pitchFamily="34" charset="0"/>
              </a:endParaRPr>
            </a:p>
          </p:txBody>
        </p:sp>
        <p:sp>
          <p:nvSpPr>
            <p:cNvPr id="137" name="TextBox 136"/>
            <p:cNvSpPr txBox="1"/>
            <p:nvPr/>
          </p:nvSpPr>
          <p:spPr>
            <a:xfrm>
              <a:off x="1680606" y="3840712"/>
              <a:ext cx="1323716" cy="589462"/>
            </a:xfrm>
            <a:prstGeom prst="rect">
              <a:avLst/>
            </a:prstGeom>
            <a:noFill/>
          </p:spPr>
          <p:txBody>
            <a:bodyPr wrap="none" rtlCol="0">
              <a:spAutoFit/>
            </a:bodyPr>
            <a:lstStyle/>
            <a:p>
              <a:pPr algn="ctr"/>
              <a:r>
                <a:rPr lang="en-IN" sz="3200" b="1" dirty="0">
                  <a:solidFill>
                    <a:schemeClr val="accent2"/>
                  </a:solidFill>
                  <a:latin typeface="Arial" panose="020B0604020202020204" pitchFamily="34" charset="0"/>
                  <a:cs typeface="Arial" panose="020B0604020202020204" pitchFamily="34" charset="0"/>
                </a:rPr>
                <a:t>2008</a:t>
              </a:r>
            </a:p>
          </p:txBody>
        </p:sp>
        <p:sp>
          <p:nvSpPr>
            <p:cNvPr id="134" name="TextBox 133"/>
            <p:cNvSpPr txBox="1"/>
            <p:nvPr/>
          </p:nvSpPr>
          <p:spPr>
            <a:xfrm>
              <a:off x="445133" y="2921431"/>
              <a:ext cx="1323716" cy="589462"/>
            </a:xfrm>
            <a:prstGeom prst="rect">
              <a:avLst/>
            </a:prstGeom>
            <a:noFill/>
          </p:spPr>
          <p:txBody>
            <a:bodyPr wrap="none" rtlCol="0">
              <a:spAutoFit/>
            </a:bodyPr>
            <a:lstStyle/>
            <a:p>
              <a:pPr algn="ctr"/>
              <a:r>
                <a:rPr lang="en-IN" sz="3200" b="1" dirty="0">
                  <a:solidFill>
                    <a:schemeClr val="accent1"/>
                  </a:solidFill>
                  <a:latin typeface="Arial" panose="020B0604020202020204" pitchFamily="34" charset="0"/>
                  <a:cs typeface="Arial" panose="020B0604020202020204" pitchFamily="34" charset="0"/>
                </a:rPr>
                <a:t>2007</a:t>
              </a:r>
            </a:p>
          </p:txBody>
        </p:sp>
        <p:sp>
          <p:nvSpPr>
            <p:cNvPr id="163" name="TextBox 162"/>
            <p:cNvSpPr txBox="1"/>
            <p:nvPr/>
          </p:nvSpPr>
          <p:spPr>
            <a:xfrm>
              <a:off x="414529" y="1925229"/>
              <a:ext cx="1842046" cy="276998"/>
            </a:xfrm>
            <a:prstGeom prst="rect">
              <a:avLst/>
            </a:prstGeom>
            <a:noFill/>
          </p:spPr>
          <p:txBody>
            <a:bodyPr wrap="square" rtlCol="0" anchor="ctr" anchorCtr="0">
              <a:spAutoFit/>
            </a:bodyPr>
            <a:lstStyle/>
            <a:p>
              <a:pPr algn="just"/>
              <a:endParaRPr lang="mn-MN" altLang="en-US" sz="1200" dirty="0">
                <a:solidFill>
                  <a:srgbClr val="0070C0"/>
                </a:solidFill>
                <a:latin typeface="Arial" panose="020B0604020202020204" pitchFamily="34" charset="0"/>
                <a:cs typeface="Arial" panose="020B0604020202020204" pitchFamily="34" charset="0"/>
              </a:endParaRPr>
            </a:p>
          </p:txBody>
        </p:sp>
        <p:sp>
          <p:nvSpPr>
            <p:cNvPr id="135" name="TextBox 134"/>
            <p:cNvSpPr txBox="1"/>
            <p:nvPr/>
          </p:nvSpPr>
          <p:spPr>
            <a:xfrm>
              <a:off x="3012295" y="2906679"/>
              <a:ext cx="1323716" cy="589462"/>
            </a:xfrm>
            <a:prstGeom prst="rect">
              <a:avLst/>
            </a:prstGeom>
            <a:noFill/>
          </p:spPr>
          <p:txBody>
            <a:bodyPr wrap="none" rtlCol="0">
              <a:spAutoFit/>
            </a:bodyPr>
            <a:lstStyle/>
            <a:p>
              <a:pPr algn="ctr"/>
              <a:r>
                <a:rPr lang="en-IN" sz="3200" b="1" dirty="0">
                  <a:solidFill>
                    <a:schemeClr val="accent3"/>
                  </a:solidFill>
                  <a:latin typeface="Arial" panose="020B0604020202020204" pitchFamily="34" charset="0"/>
                  <a:cs typeface="Arial" panose="020B0604020202020204" pitchFamily="34" charset="0"/>
                </a:rPr>
                <a:t>2010</a:t>
              </a:r>
            </a:p>
          </p:txBody>
        </p:sp>
        <p:sp>
          <p:nvSpPr>
            <p:cNvPr id="138" name="TextBox 137"/>
            <p:cNvSpPr txBox="1"/>
            <p:nvPr/>
          </p:nvSpPr>
          <p:spPr>
            <a:xfrm>
              <a:off x="4631286" y="3821799"/>
              <a:ext cx="1323716" cy="589462"/>
            </a:xfrm>
            <a:prstGeom prst="rect">
              <a:avLst/>
            </a:prstGeom>
            <a:noFill/>
          </p:spPr>
          <p:txBody>
            <a:bodyPr wrap="none" rtlCol="0">
              <a:spAutoFit/>
            </a:bodyPr>
            <a:lstStyle/>
            <a:p>
              <a:pPr algn="ctr"/>
              <a:r>
                <a:rPr lang="en-IN" sz="3200" b="1" dirty="0">
                  <a:solidFill>
                    <a:schemeClr val="accent4"/>
                  </a:solidFill>
                  <a:latin typeface="Arial" panose="020B0604020202020204" pitchFamily="34" charset="0"/>
                  <a:cs typeface="Arial" panose="020B0604020202020204" pitchFamily="34" charset="0"/>
                </a:rPr>
                <a:t>2012</a:t>
              </a:r>
            </a:p>
          </p:txBody>
        </p:sp>
        <p:sp>
          <p:nvSpPr>
            <p:cNvPr id="136" name="TextBox 135"/>
            <p:cNvSpPr txBox="1"/>
            <p:nvPr/>
          </p:nvSpPr>
          <p:spPr>
            <a:xfrm>
              <a:off x="6150151" y="2916853"/>
              <a:ext cx="1323716" cy="589462"/>
            </a:xfrm>
            <a:prstGeom prst="rect">
              <a:avLst/>
            </a:prstGeom>
            <a:noFill/>
          </p:spPr>
          <p:txBody>
            <a:bodyPr wrap="none" rtlCol="0">
              <a:spAutoFit/>
            </a:bodyPr>
            <a:lstStyle/>
            <a:p>
              <a:pPr algn="ctr"/>
              <a:r>
                <a:rPr lang="en-IN" sz="3200" b="1" dirty="0">
                  <a:solidFill>
                    <a:schemeClr val="bg1">
                      <a:lumMod val="50000"/>
                    </a:schemeClr>
                  </a:solidFill>
                  <a:latin typeface="Arial" panose="020B0604020202020204" pitchFamily="34" charset="0"/>
                  <a:cs typeface="Arial" panose="020B0604020202020204" pitchFamily="34" charset="0"/>
                </a:rPr>
                <a:t>2014</a:t>
              </a:r>
            </a:p>
          </p:txBody>
        </p:sp>
        <p:sp>
          <p:nvSpPr>
            <p:cNvPr id="2" name="Chevron 1"/>
            <p:cNvSpPr/>
            <p:nvPr/>
          </p:nvSpPr>
          <p:spPr>
            <a:xfrm>
              <a:off x="414529" y="3506754"/>
              <a:ext cx="1378635" cy="315045"/>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latin typeface="Arial" panose="020B0604020202020204" pitchFamily="34" charset="0"/>
                <a:cs typeface="Arial" panose="020B0604020202020204" pitchFamily="34" charset="0"/>
              </a:endParaRPr>
            </a:p>
          </p:txBody>
        </p:sp>
        <p:grpSp>
          <p:nvGrpSpPr>
            <p:cNvPr id="23" name="Group 22"/>
            <p:cNvGrpSpPr/>
            <p:nvPr/>
          </p:nvGrpSpPr>
          <p:grpSpPr>
            <a:xfrm>
              <a:off x="547545" y="3659965"/>
              <a:ext cx="1048899" cy="2036029"/>
              <a:chOff x="776952" y="3529069"/>
              <a:chExt cx="1000817" cy="1952019"/>
            </a:xfrm>
          </p:grpSpPr>
          <p:sp>
            <p:nvSpPr>
              <p:cNvPr id="6" name="Oval 5"/>
              <p:cNvSpPr/>
              <p:nvPr/>
            </p:nvSpPr>
            <p:spPr>
              <a:xfrm>
                <a:off x="776952" y="4619819"/>
                <a:ext cx="1000817" cy="8612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Arial" panose="020B0604020202020204" pitchFamily="34" charset="0"/>
                  <a:cs typeface="Arial" panose="020B0604020202020204" pitchFamily="34" charset="0"/>
                </a:endParaRPr>
              </a:p>
            </p:txBody>
          </p:sp>
          <p:cxnSp>
            <p:nvCxnSpPr>
              <p:cNvPr id="20" name="Straight Connector 19"/>
              <p:cNvCxnSpPr/>
              <p:nvPr/>
            </p:nvCxnSpPr>
            <p:spPr>
              <a:xfrm>
                <a:off x="1264396" y="3529069"/>
                <a:ext cx="0" cy="1143000"/>
              </a:xfrm>
              <a:prstGeom prst="line">
                <a:avLst/>
              </a:prstGeom>
              <a:ln w="28575">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107" name="Oval 106"/>
            <p:cNvSpPr/>
            <p:nvPr/>
          </p:nvSpPr>
          <p:spPr>
            <a:xfrm rot="10800000">
              <a:off x="1802824" y="1749774"/>
              <a:ext cx="1039153" cy="9035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Arial" panose="020B0604020202020204" pitchFamily="34" charset="0"/>
                <a:cs typeface="Arial" panose="020B0604020202020204" pitchFamily="34" charset="0"/>
              </a:endParaRPr>
            </a:p>
          </p:txBody>
        </p:sp>
        <p:cxnSp>
          <p:nvCxnSpPr>
            <p:cNvPr id="108" name="Straight Connector 107"/>
            <p:cNvCxnSpPr/>
            <p:nvPr/>
          </p:nvCxnSpPr>
          <p:spPr>
            <a:xfrm rot="10800000">
              <a:off x="2320764" y="2590636"/>
              <a:ext cx="0" cy="1192192"/>
            </a:xfrm>
            <a:prstGeom prst="line">
              <a:avLst/>
            </a:prstGeom>
            <a:ln w="28575">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2" name="Chevron 91"/>
            <p:cNvSpPr/>
            <p:nvPr/>
          </p:nvSpPr>
          <p:spPr>
            <a:xfrm>
              <a:off x="3022773" y="3507098"/>
              <a:ext cx="1569330" cy="314701"/>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latin typeface="Arial" panose="020B0604020202020204" pitchFamily="34" charset="0"/>
                <a:cs typeface="Arial" panose="020B0604020202020204" pitchFamily="34" charset="0"/>
              </a:endParaRPr>
            </a:p>
          </p:txBody>
        </p:sp>
        <p:grpSp>
          <p:nvGrpSpPr>
            <p:cNvPr id="98" name="Group 97"/>
            <p:cNvGrpSpPr/>
            <p:nvPr/>
          </p:nvGrpSpPr>
          <p:grpSpPr>
            <a:xfrm>
              <a:off x="3168043" y="3604210"/>
              <a:ext cx="2917066" cy="2091782"/>
              <a:chOff x="-996096" y="3475613"/>
              <a:chExt cx="2783332" cy="2005471"/>
            </a:xfrm>
          </p:grpSpPr>
          <p:sp>
            <p:nvSpPr>
              <p:cNvPr id="99" name="Oval 98"/>
              <p:cNvSpPr/>
              <p:nvPr/>
            </p:nvSpPr>
            <p:spPr>
              <a:xfrm>
                <a:off x="-996096" y="4647521"/>
                <a:ext cx="991517" cy="83356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Arial" panose="020B0604020202020204" pitchFamily="34" charset="0"/>
                  <a:cs typeface="Arial" panose="020B0604020202020204" pitchFamily="34" charset="0"/>
                </a:endParaRPr>
              </a:p>
            </p:txBody>
          </p:sp>
          <p:cxnSp>
            <p:nvCxnSpPr>
              <p:cNvPr id="100" name="Straight Connector 99"/>
              <p:cNvCxnSpPr/>
              <p:nvPr/>
            </p:nvCxnSpPr>
            <p:spPr>
              <a:xfrm>
                <a:off x="-519868" y="3617662"/>
                <a:ext cx="0" cy="1143000"/>
              </a:xfrm>
              <a:prstGeom prst="line">
                <a:avLst/>
              </a:prstGeom>
              <a:ln w="28575">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Arial" panose="020B0604020202020204" pitchFamily="34" charset="0"/>
                  <a:cs typeface="Arial" panose="020B0604020202020204" pitchFamily="34" charset="0"/>
                </a:endParaRPr>
              </a:p>
            </p:txBody>
          </p:sp>
        </p:grpSp>
        <p:sp>
          <p:nvSpPr>
            <p:cNvPr id="96" name="Chevron 95"/>
            <p:cNvSpPr/>
            <p:nvPr/>
          </p:nvSpPr>
          <p:spPr>
            <a:xfrm>
              <a:off x="4458255" y="3512068"/>
              <a:ext cx="1784709" cy="315045"/>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latin typeface="Arial" panose="020B0604020202020204" pitchFamily="34" charset="0"/>
                <a:cs typeface="Arial" panose="020B0604020202020204" pitchFamily="34" charset="0"/>
              </a:endParaRPr>
            </a:p>
          </p:txBody>
        </p:sp>
        <p:grpSp>
          <p:nvGrpSpPr>
            <p:cNvPr id="110" name="Group 109"/>
            <p:cNvGrpSpPr/>
            <p:nvPr/>
          </p:nvGrpSpPr>
          <p:grpSpPr>
            <a:xfrm rot="10800000">
              <a:off x="4742626" y="1766843"/>
              <a:ext cx="1039155" cy="1902748"/>
              <a:chOff x="4098202" y="3528110"/>
              <a:chExt cx="991517" cy="1824239"/>
            </a:xfrm>
          </p:grpSpPr>
          <p:sp>
            <p:nvSpPr>
              <p:cNvPr id="111" name="Oval 110"/>
              <p:cNvSpPr/>
              <p:nvPr/>
            </p:nvSpPr>
            <p:spPr>
              <a:xfrm>
                <a:off x="4098202" y="4510475"/>
                <a:ext cx="991517" cy="84187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Arial" panose="020B0604020202020204" pitchFamily="34" charset="0"/>
                  <a:cs typeface="Arial" panose="020B0604020202020204" pitchFamily="34" charset="0"/>
                </a:endParaRPr>
              </a:p>
            </p:txBody>
          </p:sp>
          <p:cxnSp>
            <p:nvCxnSpPr>
              <p:cNvPr id="112" name="Straight Connector 111"/>
              <p:cNvCxnSpPr/>
              <p:nvPr/>
            </p:nvCxnSpPr>
            <p:spPr>
              <a:xfrm>
                <a:off x="4595764" y="3528110"/>
                <a:ext cx="0" cy="1143000"/>
              </a:xfrm>
              <a:prstGeom prst="line">
                <a:avLst/>
              </a:prstGeom>
              <a:ln w="28575">
                <a:solidFill>
                  <a:schemeClr val="accent4"/>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97" name="Chevron 96"/>
            <p:cNvSpPr/>
            <p:nvPr/>
          </p:nvSpPr>
          <p:spPr>
            <a:xfrm>
              <a:off x="6093282" y="3511414"/>
              <a:ext cx="1587379" cy="315045"/>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latin typeface="Arial" panose="020B0604020202020204" pitchFamily="34" charset="0"/>
                <a:cs typeface="Arial" panose="020B0604020202020204" pitchFamily="34" charset="0"/>
              </a:endParaRPr>
            </a:p>
          </p:txBody>
        </p:sp>
        <p:grpSp>
          <p:nvGrpSpPr>
            <p:cNvPr id="102" name="Group 101"/>
            <p:cNvGrpSpPr/>
            <p:nvPr/>
          </p:nvGrpSpPr>
          <p:grpSpPr>
            <a:xfrm>
              <a:off x="6230201" y="3707452"/>
              <a:ext cx="1039152" cy="1988542"/>
              <a:chOff x="-2347752" y="3574597"/>
              <a:chExt cx="991517" cy="1906491"/>
            </a:xfrm>
          </p:grpSpPr>
          <p:sp>
            <p:nvSpPr>
              <p:cNvPr id="103" name="Oval 102"/>
              <p:cNvSpPr/>
              <p:nvPr/>
            </p:nvSpPr>
            <p:spPr>
              <a:xfrm>
                <a:off x="-2347752" y="4690121"/>
                <a:ext cx="991517" cy="790967"/>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Arial" panose="020B0604020202020204" pitchFamily="34" charset="0"/>
                  <a:cs typeface="Arial" panose="020B0604020202020204" pitchFamily="34" charset="0"/>
                </a:endParaRPr>
              </a:p>
            </p:txBody>
          </p:sp>
          <p:cxnSp>
            <p:nvCxnSpPr>
              <p:cNvPr id="104" name="Straight Connector 103"/>
              <p:cNvCxnSpPr/>
              <p:nvPr/>
            </p:nvCxnSpPr>
            <p:spPr>
              <a:xfrm>
                <a:off x="-1849050" y="3574597"/>
                <a:ext cx="0" cy="1143000"/>
              </a:xfrm>
              <a:prstGeom prst="line">
                <a:avLst/>
              </a:prstGeom>
              <a:ln w="28575">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grpSp>
        <p:nvGrpSpPr>
          <p:cNvPr id="3" name="Group 2">
            <a:extLst>
              <a:ext uri="{FF2B5EF4-FFF2-40B4-BE49-F238E27FC236}">
                <a16:creationId xmlns:a16="http://schemas.microsoft.com/office/drawing/2014/main" xmlns="" id="{7F0A0850-E2A2-A1B8-8D7E-FF622F360594}"/>
              </a:ext>
            </a:extLst>
          </p:cNvPr>
          <p:cNvGrpSpPr/>
          <p:nvPr/>
        </p:nvGrpSpPr>
        <p:grpSpPr>
          <a:xfrm>
            <a:off x="492102" y="1955419"/>
            <a:ext cx="5238110" cy="3632564"/>
            <a:chOff x="945572" y="1947262"/>
            <a:chExt cx="5461765" cy="3748930"/>
          </a:xfrm>
        </p:grpSpPr>
        <p:pic>
          <p:nvPicPr>
            <p:cNvPr id="78" name="Picture 2" descr="Image result for zasgiin gaz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572" y="5047505"/>
              <a:ext cx="547104" cy="547105"/>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4"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52897" y="2024784"/>
              <a:ext cx="679132" cy="385518"/>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9" descr="C:\Users\tsttmssha\Desktop\Untitled-2 copy.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26550" y="4999719"/>
              <a:ext cx="696474" cy="696473"/>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12" descr="Image result for Ð¾ÑÑ ÑÐ¾Ð»Ð³Ð¾Ð¹ Ð»Ð¾Ð³Ð¾"/>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0294" b="12024"/>
            <a:stretch/>
          </p:blipFill>
          <p:spPr bwMode="auto">
            <a:xfrm>
              <a:off x="4512599" y="1947262"/>
              <a:ext cx="641070" cy="49799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tsttmssha\Desktop\download.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3402" b="19335"/>
            <a:stretch/>
          </p:blipFill>
          <p:spPr bwMode="auto">
            <a:xfrm>
              <a:off x="5825508" y="5180669"/>
              <a:ext cx="581829" cy="391357"/>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Chevron 1">
            <a:extLst>
              <a:ext uri="{FF2B5EF4-FFF2-40B4-BE49-F238E27FC236}">
                <a16:creationId xmlns:a16="http://schemas.microsoft.com/office/drawing/2014/main" xmlns="" id="{6BB9AC0C-B446-3CBF-4F61-97673F0C1F8A}"/>
              </a:ext>
            </a:extLst>
          </p:cNvPr>
          <p:cNvSpPr/>
          <p:nvPr/>
        </p:nvSpPr>
        <p:spPr>
          <a:xfrm>
            <a:off x="9947504" y="3506018"/>
            <a:ext cx="1525946" cy="315045"/>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latin typeface="Arial" panose="020B0604020202020204" pitchFamily="34" charset="0"/>
              <a:cs typeface="Arial" panose="020B0604020202020204" pitchFamily="34" charset="0"/>
            </a:endParaRPr>
          </a:p>
        </p:txBody>
      </p:sp>
      <p:sp>
        <p:nvSpPr>
          <p:cNvPr id="141" name="Chevron 81">
            <a:extLst>
              <a:ext uri="{FF2B5EF4-FFF2-40B4-BE49-F238E27FC236}">
                <a16:creationId xmlns:a16="http://schemas.microsoft.com/office/drawing/2014/main" xmlns="" id="{6CF30139-C7A7-490B-3AFC-2C7E819BABEA}"/>
              </a:ext>
            </a:extLst>
          </p:cNvPr>
          <p:cNvSpPr/>
          <p:nvPr/>
        </p:nvSpPr>
        <p:spPr>
          <a:xfrm>
            <a:off x="6116736" y="3503909"/>
            <a:ext cx="1419549" cy="31504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latin typeface="Arial" panose="020B0604020202020204" pitchFamily="34" charset="0"/>
              <a:cs typeface="Arial" panose="020B0604020202020204" pitchFamily="34" charset="0"/>
            </a:endParaRPr>
          </a:p>
        </p:txBody>
      </p:sp>
      <p:cxnSp>
        <p:nvCxnSpPr>
          <p:cNvPr id="3090" name="Straight Connector 3089">
            <a:extLst>
              <a:ext uri="{FF2B5EF4-FFF2-40B4-BE49-F238E27FC236}">
                <a16:creationId xmlns:a16="http://schemas.microsoft.com/office/drawing/2014/main" xmlns="" id="{DD967FCD-5F10-18C3-6F86-99851F4011AB}"/>
              </a:ext>
            </a:extLst>
          </p:cNvPr>
          <p:cNvCxnSpPr/>
          <p:nvPr/>
        </p:nvCxnSpPr>
        <p:spPr>
          <a:xfrm rot="10800000">
            <a:off x="6755831" y="2392373"/>
            <a:ext cx="0" cy="1192192"/>
          </a:xfrm>
          <a:prstGeom prst="line">
            <a:avLst/>
          </a:prstGeom>
          <a:ln w="28575">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93" name="TextBox 3092">
            <a:extLst>
              <a:ext uri="{FF2B5EF4-FFF2-40B4-BE49-F238E27FC236}">
                <a16:creationId xmlns:a16="http://schemas.microsoft.com/office/drawing/2014/main" xmlns="" id="{629EB75A-B171-9A31-DE56-D41B9810CB27}"/>
              </a:ext>
            </a:extLst>
          </p:cNvPr>
          <p:cNvSpPr txBox="1"/>
          <p:nvPr/>
        </p:nvSpPr>
        <p:spPr>
          <a:xfrm>
            <a:off x="6116736" y="3814607"/>
            <a:ext cx="1095172" cy="584775"/>
          </a:xfrm>
          <a:prstGeom prst="rect">
            <a:avLst/>
          </a:prstGeom>
          <a:noFill/>
        </p:spPr>
        <p:txBody>
          <a:bodyPr wrap="none" rtlCol="0">
            <a:spAutoFit/>
          </a:bodyPr>
          <a:lstStyle/>
          <a:p>
            <a:pPr algn="ctr"/>
            <a:r>
              <a:rPr lang="en-IN" sz="3200" b="1" dirty="0">
                <a:solidFill>
                  <a:schemeClr val="accent2"/>
                </a:solidFill>
                <a:latin typeface="Arial" panose="020B0604020202020204" pitchFamily="34" charset="0"/>
                <a:cs typeface="Arial" panose="020B0604020202020204" pitchFamily="34" charset="0"/>
              </a:rPr>
              <a:t>2021</a:t>
            </a:r>
          </a:p>
        </p:txBody>
      </p:sp>
      <p:sp>
        <p:nvSpPr>
          <p:cNvPr id="3094" name="TextBox 3093">
            <a:extLst>
              <a:ext uri="{FF2B5EF4-FFF2-40B4-BE49-F238E27FC236}">
                <a16:creationId xmlns:a16="http://schemas.microsoft.com/office/drawing/2014/main" xmlns="" id="{BBC718E5-1202-6AEC-8EC6-063E7CA15228}"/>
              </a:ext>
            </a:extLst>
          </p:cNvPr>
          <p:cNvSpPr txBox="1"/>
          <p:nvPr/>
        </p:nvSpPr>
        <p:spPr>
          <a:xfrm>
            <a:off x="6116736" y="4488208"/>
            <a:ext cx="1314791" cy="646331"/>
          </a:xfrm>
          <a:prstGeom prst="rect">
            <a:avLst/>
          </a:prstGeom>
          <a:noFill/>
        </p:spPr>
        <p:txBody>
          <a:bodyPr wrap="square" rtlCol="0" anchor="ctr" anchorCtr="0">
            <a:spAutoFit/>
          </a:bodyPr>
          <a:lstStyle/>
          <a:p>
            <a:pPr algn="ctr"/>
            <a:r>
              <a:rPr lang="en-US" altLang="en-US" sz="1200" dirty="0">
                <a:solidFill>
                  <a:srgbClr val="FFCE0E"/>
                </a:solidFill>
                <a:latin typeface="Arial" panose="020B0604020202020204" pitchFamily="34" charset="0"/>
                <a:cs typeface="Arial" panose="020B0604020202020204" pitchFamily="34" charset="0"/>
              </a:rPr>
              <a:t>International Eco-school program</a:t>
            </a:r>
          </a:p>
        </p:txBody>
      </p:sp>
      <p:sp>
        <p:nvSpPr>
          <p:cNvPr id="3095" name="TextBox 3094">
            <a:extLst>
              <a:ext uri="{FF2B5EF4-FFF2-40B4-BE49-F238E27FC236}">
                <a16:creationId xmlns:a16="http://schemas.microsoft.com/office/drawing/2014/main" xmlns="" id="{33175266-54BD-8683-1317-C1E308D41047}"/>
              </a:ext>
            </a:extLst>
          </p:cNvPr>
          <p:cNvSpPr txBox="1"/>
          <p:nvPr/>
        </p:nvSpPr>
        <p:spPr>
          <a:xfrm>
            <a:off x="10033020" y="2934538"/>
            <a:ext cx="1095172" cy="584775"/>
          </a:xfrm>
          <a:prstGeom prst="rect">
            <a:avLst/>
          </a:prstGeom>
          <a:noFill/>
        </p:spPr>
        <p:txBody>
          <a:bodyPr wrap="none" rtlCol="0">
            <a:spAutoFit/>
          </a:bodyPr>
          <a:lstStyle/>
          <a:p>
            <a:pPr algn="ctr"/>
            <a:r>
              <a:rPr lang="en-IN" sz="3200" b="1" dirty="0" smtClean="0">
                <a:solidFill>
                  <a:schemeClr val="accent1"/>
                </a:solidFill>
                <a:latin typeface="Arial" panose="020B0604020202020204" pitchFamily="34" charset="0"/>
                <a:cs typeface="Arial" panose="020B0604020202020204" pitchFamily="34" charset="0"/>
              </a:rPr>
              <a:t>202</a:t>
            </a:r>
            <a:r>
              <a:rPr lang="mn-MN" sz="3200" b="1" dirty="0" smtClean="0">
                <a:solidFill>
                  <a:schemeClr val="accent1"/>
                </a:solidFill>
                <a:latin typeface="Arial" panose="020B0604020202020204" pitchFamily="34" charset="0"/>
                <a:cs typeface="Arial" panose="020B0604020202020204" pitchFamily="34" charset="0"/>
              </a:rPr>
              <a:t>4</a:t>
            </a:r>
            <a:endParaRPr lang="en-IN" sz="3200" b="1" dirty="0">
              <a:solidFill>
                <a:schemeClr val="accent1"/>
              </a:solidFill>
              <a:latin typeface="Arial" panose="020B0604020202020204" pitchFamily="34" charset="0"/>
              <a:cs typeface="Arial" panose="020B0604020202020204" pitchFamily="34" charset="0"/>
            </a:endParaRPr>
          </a:p>
        </p:txBody>
      </p:sp>
      <p:cxnSp>
        <p:nvCxnSpPr>
          <p:cNvPr id="3096" name="Straight Connector 3095">
            <a:extLst>
              <a:ext uri="{FF2B5EF4-FFF2-40B4-BE49-F238E27FC236}">
                <a16:creationId xmlns:a16="http://schemas.microsoft.com/office/drawing/2014/main" xmlns="" id="{927DFAEE-9CE3-EC61-FA5A-93FD18BFFA5C}"/>
              </a:ext>
            </a:extLst>
          </p:cNvPr>
          <p:cNvCxnSpPr/>
          <p:nvPr/>
        </p:nvCxnSpPr>
        <p:spPr>
          <a:xfrm>
            <a:off x="10604761" y="3654061"/>
            <a:ext cx="0" cy="1192192"/>
          </a:xfrm>
          <a:prstGeom prst="line">
            <a:avLst/>
          </a:prstGeom>
          <a:ln w="28575">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97" name="Oval 3096">
            <a:extLst>
              <a:ext uri="{FF2B5EF4-FFF2-40B4-BE49-F238E27FC236}">
                <a16:creationId xmlns:a16="http://schemas.microsoft.com/office/drawing/2014/main" xmlns="" id="{60923F52-C87C-A9C7-4895-96FB7B5FAD4B}"/>
              </a:ext>
            </a:extLst>
          </p:cNvPr>
          <p:cNvSpPr/>
          <p:nvPr/>
        </p:nvSpPr>
        <p:spPr>
          <a:xfrm>
            <a:off x="10133319" y="4782707"/>
            <a:ext cx="942884" cy="89119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Arial" panose="020B0604020202020204" pitchFamily="34" charset="0"/>
              <a:cs typeface="Arial" panose="020B0604020202020204" pitchFamily="34" charset="0"/>
            </a:endParaRPr>
          </a:p>
        </p:txBody>
      </p:sp>
      <p:sp>
        <p:nvSpPr>
          <p:cNvPr id="7" name="Rectangle 2">
            <a:extLst>
              <a:ext uri="{FF2B5EF4-FFF2-40B4-BE49-F238E27FC236}">
                <a16:creationId xmlns:a16="http://schemas.microsoft.com/office/drawing/2014/main" xmlns="" id="{3612D8A1-9730-A74F-340A-F1BF9FCABDA2}"/>
              </a:ext>
            </a:extLst>
          </p:cNvPr>
          <p:cNvSpPr>
            <a:spLocks noChangeArrowheads="1"/>
          </p:cNvSpPr>
          <p:nvPr/>
        </p:nvSpPr>
        <p:spPr bwMode="auto">
          <a:xfrm>
            <a:off x="157766" y="1698182"/>
            <a:ext cx="1172491" cy="1260612"/>
          </a:xfrm>
          <a:prstGeom prst="rect">
            <a:avLst/>
          </a:prstGeom>
          <a:solidFill>
            <a:srgbClr val="1A3675"/>
          </a:solidFill>
          <a:ln>
            <a:noFill/>
          </a:ln>
          <a:effectLst/>
        </p:spPr>
        <p:txBody>
          <a:bodyPr vert="horz" wrap="square" lIns="0" tIns="-15870" rIns="0" bIns="-15870" numCol="1" anchor="ctr" anchorCtr="0" compatLnSpc="1">
            <a:prstTxWarp prst="textNoShape">
              <a:avLst/>
            </a:prstTxWarp>
            <a:spAutoFit/>
          </a:bodyPr>
          <a:lstStyle/>
          <a:p>
            <a:pPr algn="ctr" eaLnBrk="0" fontAlgn="base" hangingPunct="0">
              <a:spcBef>
                <a:spcPct val="0"/>
              </a:spcBef>
              <a:spcAft>
                <a:spcPct val="0"/>
              </a:spcAft>
            </a:pPr>
            <a:r>
              <a:rPr lang="en-US" altLang="en-US" sz="1200" dirty="0">
                <a:solidFill>
                  <a:srgbClr val="FFCE0E"/>
                </a:solidFill>
                <a:latin typeface="Arial" panose="020B0604020202020204" pitchFamily="34" charset="0"/>
                <a:cs typeface="Arial" panose="020B0604020202020204" pitchFamily="34" charset="0"/>
              </a:rPr>
              <a:t>"Employment Training Center" with the support of the Social Security Sector Development Program Project </a:t>
            </a:r>
          </a:p>
        </p:txBody>
      </p:sp>
      <p:sp>
        <p:nvSpPr>
          <p:cNvPr id="9" name="Rectangle 4">
            <a:extLst>
              <a:ext uri="{FF2B5EF4-FFF2-40B4-BE49-F238E27FC236}">
                <a16:creationId xmlns:a16="http://schemas.microsoft.com/office/drawing/2014/main" xmlns="" id="{9B3382C1-AB3B-3835-AF5C-9BCECBF1E3F6}"/>
              </a:ext>
            </a:extLst>
          </p:cNvPr>
          <p:cNvSpPr>
            <a:spLocks noChangeArrowheads="1"/>
          </p:cNvSpPr>
          <p:nvPr/>
        </p:nvSpPr>
        <p:spPr bwMode="auto">
          <a:xfrm>
            <a:off x="1206357" y="4374154"/>
            <a:ext cx="1261775" cy="1814609"/>
          </a:xfrm>
          <a:prstGeom prst="rect">
            <a:avLst/>
          </a:prstGeom>
          <a:solidFill>
            <a:srgbClr val="1A3675"/>
          </a:solidFill>
          <a:ln>
            <a:noFill/>
          </a:ln>
          <a:effectLst/>
        </p:spPr>
        <p:txBody>
          <a:bodyPr vert="horz" wrap="square" lIns="0" tIns="-15870" rIns="0" bIns="-15870" numCol="1" anchor="ctr" anchorCtr="0" compatLnSpc="1">
            <a:prstTxWarp prst="textNoShape">
              <a:avLst/>
            </a:prstTxWarp>
            <a:spAutoFit/>
          </a:bodyPr>
          <a:lstStyle/>
          <a:p>
            <a:pPr algn="ctr" eaLnBrk="0" fontAlgn="base" hangingPunct="0">
              <a:spcBef>
                <a:spcPct val="0"/>
              </a:spcBef>
              <a:spcAft>
                <a:spcPct val="0"/>
              </a:spcAft>
            </a:pPr>
            <a:r>
              <a:rPr lang="en-US" altLang="en-US" sz="1200" dirty="0">
                <a:solidFill>
                  <a:srgbClr val="FFCE0E"/>
                </a:solidFill>
                <a:latin typeface="Arial" panose="020B0604020202020204" pitchFamily="34" charset="0"/>
                <a:cs typeface="Arial" panose="020B0604020202020204" pitchFamily="34" charset="0"/>
              </a:rPr>
              <a:t>"Vocational training center“ with the   investment of the World Vision Mongolia, Ministry of Education and Culture and </a:t>
            </a:r>
            <a:r>
              <a:rPr lang="en-US" altLang="en-US" sz="1200" dirty="0" err="1">
                <a:solidFill>
                  <a:srgbClr val="FFCE0E"/>
                </a:solidFill>
                <a:latin typeface="Arial" panose="020B0604020202020204" pitchFamily="34" charset="0"/>
                <a:cs typeface="Arial" panose="020B0604020202020204" pitchFamily="34" charset="0"/>
              </a:rPr>
              <a:t>Govisumber</a:t>
            </a:r>
            <a:r>
              <a:rPr lang="en-US" altLang="en-US" sz="1200" dirty="0">
                <a:solidFill>
                  <a:srgbClr val="FFCE0E"/>
                </a:solidFill>
                <a:latin typeface="Arial" panose="020B0604020202020204" pitchFamily="34" charset="0"/>
                <a:cs typeface="Arial" panose="020B0604020202020204" pitchFamily="34" charset="0"/>
              </a:rPr>
              <a:t>  Governor Office </a:t>
            </a:r>
          </a:p>
        </p:txBody>
      </p:sp>
      <p:sp>
        <p:nvSpPr>
          <p:cNvPr id="11" name="TextBox 10">
            <a:extLst>
              <a:ext uri="{FF2B5EF4-FFF2-40B4-BE49-F238E27FC236}">
                <a16:creationId xmlns:a16="http://schemas.microsoft.com/office/drawing/2014/main" xmlns="" id="{788FADED-26FD-E486-5DF8-C5B12BA2D7F7}"/>
              </a:ext>
            </a:extLst>
          </p:cNvPr>
          <p:cNvSpPr txBox="1"/>
          <p:nvPr/>
        </p:nvSpPr>
        <p:spPr>
          <a:xfrm>
            <a:off x="2218107" y="1311346"/>
            <a:ext cx="1515694" cy="1754326"/>
          </a:xfrm>
          <a:prstGeom prst="rect">
            <a:avLst/>
          </a:prstGeom>
          <a:noFill/>
        </p:spPr>
        <p:txBody>
          <a:bodyPr wrap="square">
            <a:spAutoFit/>
          </a:bodyPr>
          <a:lstStyle/>
          <a:p>
            <a:pPr algn="ctr"/>
            <a:r>
              <a:rPr lang="en-US" altLang="en-US" sz="1200" dirty="0">
                <a:solidFill>
                  <a:srgbClr val="FFCE0E"/>
                </a:solidFill>
                <a:latin typeface="Arial" panose="020B0604020202020204" pitchFamily="34" charset="0"/>
                <a:cs typeface="Arial" panose="020B0604020202020204" pitchFamily="34" charset="0"/>
              </a:rPr>
              <a:t>Mining standard school was stablished in 2010 supported technical vocation education project by Mongolian Millennium challenge </a:t>
            </a:r>
            <a:r>
              <a:rPr lang="mn-MN" altLang="en-US" sz="1200" dirty="0">
                <a:solidFill>
                  <a:srgbClr val="FFCE0E"/>
                </a:solidFill>
                <a:latin typeface="Arial" panose="020B0604020202020204" pitchFamily="34" charset="0"/>
                <a:cs typeface="Arial" panose="020B0604020202020204" pitchFamily="34" charset="0"/>
              </a:rPr>
              <a:t> </a:t>
            </a:r>
            <a:endParaRPr lang="en-US" altLang="en-US" sz="1200" dirty="0">
              <a:solidFill>
                <a:srgbClr val="FFCE0E"/>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xmlns="" id="{8AE603AE-964F-225B-8CE6-623930076E87}"/>
              </a:ext>
            </a:extLst>
          </p:cNvPr>
          <p:cNvSpPr txBox="1"/>
          <p:nvPr/>
        </p:nvSpPr>
        <p:spPr>
          <a:xfrm>
            <a:off x="3545076" y="4374842"/>
            <a:ext cx="1428596" cy="1569660"/>
          </a:xfrm>
          <a:prstGeom prst="rect">
            <a:avLst/>
          </a:prstGeom>
          <a:noFill/>
        </p:spPr>
        <p:txBody>
          <a:bodyPr wrap="square" rtlCol="0" anchor="ctr" anchorCtr="0">
            <a:spAutoFit/>
          </a:bodyPr>
          <a:lstStyle/>
          <a:p>
            <a:pPr algn="ctr"/>
            <a:r>
              <a:rPr lang="en-US" altLang="en-US" sz="1200" dirty="0">
                <a:solidFill>
                  <a:srgbClr val="FFCE0E"/>
                </a:solidFill>
                <a:latin typeface="Arial" panose="020B0604020202020204" pitchFamily="34" charset="0"/>
                <a:cs typeface="Arial" panose="020B0604020202020204" pitchFamily="34" charset="0"/>
              </a:rPr>
              <a:t>Polytechnic collage in </a:t>
            </a:r>
            <a:r>
              <a:rPr lang="en-US" altLang="en-US" sz="1200" dirty="0" err="1">
                <a:solidFill>
                  <a:srgbClr val="FFCE0E"/>
                </a:solidFill>
                <a:latin typeface="Arial" panose="020B0604020202020204" pitchFamily="34" charset="0"/>
                <a:cs typeface="Arial" panose="020B0604020202020204" pitchFamily="34" charset="0"/>
              </a:rPr>
              <a:t>Govisumber</a:t>
            </a:r>
            <a:r>
              <a:rPr lang="en-US" altLang="en-US" sz="1200" dirty="0">
                <a:solidFill>
                  <a:srgbClr val="FFCE0E"/>
                </a:solidFill>
                <a:latin typeface="Arial" panose="020B0604020202020204" pitchFamily="34" charset="0"/>
                <a:cs typeface="Arial" panose="020B0604020202020204" pitchFamily="34" charset="0"/>
              </a:rPr>
              <a:t> province was organized by Vocational </a:t>
            </a:r>
            <a:r>
              <a:rPr lang="en-US" altLang="en-US" sz="1200" dirty="0" err="1">
                <a:solidFill>
                  <a:srgbClr val="FFCE0E"/>
                </a:solidFill>
                <a:latin typeface="Arial" panose="020B0604020202020204" pitchFamily="34" charset="0"/>
                <a:cs typeface="Arial" panose="020B0604020202020204" pitchFamily="34" charset="0"/>
              </a:rPr>
              <a:t>traning</a:t>
            </a:r>
            <a:r>
              <a:rPr lang="en-US" altLang="en-US" sz="1200" dirty="0">
                <a:solidFill>
                  <a:srgbClr val="FFCE0E"/>
                </a:solidFill>
                <a:latin typeface="Arial" panose="020B0604020202020204" pitchFamily="34" charset="0"/>
                <a:cs typeface="Arial" panose="020B0604020202020204" pitchFamily="34" charset="0"/>
              </a:rPr>
              <a:t> project by </a:t>
            </a:r>
            <a:r>
              <a:rPr lang="en-US" altLang="en-US" sz="1200" dirty="0" err="1">
                <a:solidFill>
                  <a:srgbClr val="FFCE0E"/>
                </a:solidFill>
                <a:latin typeface="Arial" panose="020B0604020202020204" pitchFamily="34" charset="0"/>
                <a:cs typeface="Arial" panose="020B0604020202020204" pitchFamily="34" charset="0"/>
              </a:rPr>
              <a:t>Oyutolgoi</a:t>
            </a:r>
            <a:r>
              <a:rPr lang="en-US" altLang="en-US" sz="1200" dirty="0">
                <a:solidFill>
                  <a:srgbClr val="FFCE0E"/>
                </a:solidFill>
                <a:latin typeface="Arial" panose="020B0604020202020204" pitchFamily="34" charset="0"/>
                <a:cs typeface="Arial" panose="020B0604020202020204" pitchFamily="34" charset="0"/>
              </a:rPr>
              <a:t> LLC </a:t>
            </a:r>
          </a:p>
        </p:txBody>
      </p:sp>
      <p:sp>
        <p:nvSpPr>
          <p:cNvPr id="15" name="Rectangle 5">
            <a:extLst>
              <a:ext uri="{FF2B5EF4-FFF2-40B4-BE49-F238E27FC236}">
                <a16:creationId xmlns:a16="http://schemas.microsoft.com/office/drawing/2014/main" xmlns="" id="{60D34E82-95A6-287E-4A1F-111FCFB7AB8C}"/>
              </a:ext>
            </a:extLst>
          </p:cNvPr>
          <p:cNvSpPr>
            <a:spLocks noChangeArrowheads="1"/>
          </p:cNvSpPr>
          <p:nvPr/>
        </p:nvSpPr>
        <p:spPr bwMode="auto">
          <a:xfrm>
            <a:off x="4792815" y="1517565"/>
            <a:ext cx="1428560" cy="1445278"/>
          </a:xfrm>
          <a:prstGeom prst="rect">
            <a:avLst/>
          </a:prstGeom>
          <a:solidFill>
            <a:srgbClr val="1A3675"/>
          </a:solidFill>
          <a:ln>
            <a:noFill/>
          </a:ln>
          <a:effectLst/>
        </p:spPr>
        <p:txBody>
          <a:bodyPr vert="horz" wrap="square" lIns="0" tIns="-15870" rIns="0" bIns="-15870" numCol="1" anchor="ctr" anchorCtr="0" compatLnSpc="1">
            <a:prstTxWarp prst="textNoShape">
              <a:avLst/>
            </a:prstTxWarp>
            <a:spAutoFit/>
          </a:bodyPr>
          <a:lstStyle/>
          <a:p>
            <a:pPr algn="ctr" eaLnBrk="0" fontAlgn="base" hangingPunct="0">
              <a:spcBef>
                <a:spcPct val="0"/>
              </a:spcBef>
              <a:spcAft>
                <a:spcPct val="0"/>
              </a:spcAft>
            </a:pPr>
            <a:r>
              <a:rPr lang="en-US" altLang="en-US" sz="1200" dirty="0">
                <a:solidFill>
                  <a:srgbClr val="FFCE0E"/>
                </a:solidFill>
                <a:latin typeface="Arial" panose="020B0604020202020204" pitchFamily="34" charset="0"/>
                <a:cs typeface="Arial" panose="020B0604020202020204" pitchFamily="34" charset="0"/>
              </a:rPr>
              <a:t>A partnership-based professional education project in the mineral sector  by  German Association for international Cooperation </a:t>
            </a:r>
          </a:p>
        </p:txBody>
      </p:sp>
      <p:sp>
        <p:nvSpPr>
          <p:cNvPr id="21" name="TextBox 20">
            <a:extLst>
              <a:ext uri="{FF2B5EF4-FFF2-40B4-BE49-F238E27FC236}">
                <a16:creationId xmlns:a16="http://schemas.microsoft.com/office/drawing/2014/main" xmlns="" id="{B69373F9-A40F-7C1C-630E-17B635FF5F06}"/>
              </a:ext>
            </a:extLst>
          </p:cNvPr>
          <p:cNvSpPr txBox="1"/>
          <p:nvPr/>
        </p:nvSpPr>
        <p:spPr>
          <a:xfrm>
            <a:off x="7267215" y="1536402"/>
            <a:ext cx="1410489" cy="1384995"/>
          </a:xfrm>
          <a:prstGeom prst="rect">
            <a:avLst/>
          </a:prstGeom>
          <a:noFill/>
        </p:spPr>
        <p:txBody>
          <a:bodyPr wrap="square" rtlCol="0" anchor="ctr" anchorCtr="0">
            <a:spAutoFit/>
          </a:bodyPr>
          <a:lstStyle/>
          <a:p>
            <a:pPr algn="ctr"/>
            <a:r>
              <a:rPr lang="en-US" altLang="en-US" sz="1200" dirty="0">
                <a:solidFill>
                  <a:srgbClr val="FFCE0E"/>
                </a:solidFill>
                <a:latin typeface="Arial" panose="020B0604020202020204" pitchFamily="34" charset="0"/>
                <a:cs typeface="Arial" panose="020B0604020202020204" pitchFamily="34" charset="0"/>
              </a:rPr>
              <a:t>Personal skill and Entrepreneurship project was hold for local youth by Japanese Save children foundation  </a:t>
            </a:r>
            <a:r>
              <a:rPr lang="mn-MN" altLang="en-US" sz="1200" dirty="0">
                <a:solidFill>
                  <a:srgbClr val="FFCE0E"/>
                </a:solidFill>
                <a:latin typeface="Arial" panose="020B0604020202020204" pitchFamily="34" charset="0"/>
                <a:cs typeface="Arial" panose="020B0604020202020204" pitchFamily="34" charset="0"/>
              </a:rPr>
              <a:t> </a:t>
            </a:r>
            <a:r>
              <a:rPr lang="en-US" altLang="en-US" sz="1200" dirty="0">
                <a:solidFill>
                  <a:srgbClr val="FFCE0E"/>
                </a:solidFill>
                <a:latin typeface="Arial" panose="020B0604020202020204" pitchFamily="34" charset="0"/>
                <a:cs typeface="Arial" panose="020B0604020202020204" pitchFamily="34" charset="0"/>
              </a:rPr>
              <a:t>  </a:t>
            </a:r>
          </a:p>
        </p:txBody>
      </p:sp>
      <p:sp>
        <p:nvSpPr>
          <p:cNvPr id="55" name="Oval 54"/>
          <p:cNvSpPr/>
          <p:nvPr/>
        </p:nvSpPr>
        <p:spPr>
          <a:xfrm rot="10800000">
            <a:off x="6324165" y="1742186"/>
            <a:ext cx="859740" cy="8926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Arial" panose="020B0604020202020204" pitchFamily="34" charset="0"/>
              <a:cs typeface="Arial" panose="020B0604020202020204" pitchFamily="34" charset="0"/>
            </a:endParaRPr>
          </a:p>
        </p:txBody>
      </p:sp>
      <p:pic>
        <p:nvPicPr>
          <p:cNvPr id="160" name="Picture 159">
            <a:extLst>
              <a:ext uri="{FF2B5EF4-FFF2-40B4-BE49-F238E27FC236}">
                <a16:creationId xmlns:a16="http://schemas.microsoft.com/office/drawing/2014/main" xmlns="" id="{6137A949-BEBD-65D7-21D9-BC31B8395528}"/>
              </a:ext>
            </a:extLst>
          </p:cNvPr>
          <p:cNvPicPr>
            <a:picLocks noChangeAspect="1"/>
          </p:cNvPicPr>
          <p:nvPr/>
        </p:nvPicPr>
        <p:blipFill>
          <a:blip r:embed="rId8"/>
          <a:stretch>
            <a:fillRect/>
          </a:stretch>
        </p:blipFill>
        <p:spPr>
          <a:xfrm>
            <a:off x="6504622" y="1941693"/>
            <a:ext cx="502417" cy="490733"/>
          </a:xfrm>
          <a:prstGeom prst="rect">
            <a:avLst/>
          </a:prstGeom>
        </p:spPr>
      </p:pic>
      <p:sp>
        <p:nvSpPr>
          <p:cNvPr id="56" name="Chevron 55"/>
          <p:cNvSpPr/>
          <p:nvPr/>
        </p:nvSpPr>
        <p:spPr>
          <a:xfrm>
            <a:off x="7435802" y="3501673"/>
            <a:ext cx="1326382" cy="312540"/>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latin typeface="Arial" panose="020B0604020202020204" pitchFamily="34" charset="0"/>
              <a:cs typeface="Arial" panose="020B0604020202020204" pitchFamily="34" charset="0"/>
            </a:endParaRPr>
          </a:p>
        </p:txBody>
      </p:sp>
      <p:cxnSp>
        <p:nvCxnSpPr>
          <p:cNvPr id="57" name="Straight Connector 56"/>
          <p:cNvCxnSpPr/>
          <p:nvPr/>
        </p:nvCxnSpPr>
        <p:spPr>
          <a:xfrm>
            <a:off x="7901520" y="3730416"/>
            <a:ext cx="0" cy="1182712"/>
          </a:xfrm>
          <a:prstGeom prst="line">
            <a:avLst/>
          </a:prstGeom>
          <a:ln w="28575">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7384163" y="2925324"/>
            <a:ext cx="1223496" cy="584775"/>
          </a:xfrm>
          <a:prstGeom prst="rect">
            <a:avLst/>
          </a:prstGeom>
          <a:noFill/>
        </p:spPr>
        <p:txBody>
          <a:bodyPr wrap="square" rtlCol="0">
            <a:spAutoFit/>
          </a:bodyPr>
          <a:lstStyle/>
          <a:p>
            <a:pPr algn="ctr"/>
            <a:r>
              <a:rPr lang="en-IN" sz="3200" b="1" dirty="0" smtClean="0">
                <a:solidFill>
                  <a:schemeClr val="accent3"/>
                </a:solidFill>
                <a:latin typeface="Arial" panose="020B0604020202020204" pitchFamily="34" charset="0"/>
                <a:cs typeface="Arial" panose="020B0604020202020204" pitchFamily="34" charset="0"/>
              </a:rPr>
              <a:t>20</a:t>
            </a:r>
            <a:r>
              <a:rPr lang="mn-MN" sz="3200" b="1" dirty="0" smtClean="0">
                <a:solidFill>
                  <a:schemeClr val="accent3"/>
                </a:solidFill>
                <a:latin typeface="Arial" panose="020B0604020202020204" pitchFamily="34" charset="0"/>
                <a:cs typeface="Arial" panose="020B0604020202020204" pitchFamily="34" charset="0"/>
              </a:rPr>
              <a:t>22</a:t>
            </a:r>
            <a:endParaRPr lang="en-IN" sz="3200" b="1" dirty="0">
              <a:solidFill>
                <a:schemeClr val="accent3"/>
              </a:solidFill>
              <a:latin typeface="Arial" panose="020B0604020202020204" pitchFamily="34" charset="0"/>
              <a:cs typeface="Arial" panose="020B0604020202020204" pitchFamily="34" charset="0"/>
            </a:endParaRPr>
          </a:p>
        </p:txBody>
      </p:sp>
      <p:sp>
        <p:nvSpPr>
          <p:cNvPr id="59" name="Oval 58"/>
          <p:cNvSpPr/>
          <p:nvPr/>
        </p:nvSpPr>
        <p:spPr>
          <a:xfrm>
            <a:off x="7435802" y="4811374"/>
            <a:ext cx="933772" cy="86252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Arial" panose="020B0604020202020204" pitchFamily="34" charset="0"/>
              <a:cs typeface="Arial" panose="020B0604020202020204" pitchFamily="34" charset="0"/>
            </a:endParaRPr>
          </a:p>
        </p:txBody>
      </p:sp>
      <p:pic>
        <p:nvPicPr>
          <p:cNvPr id="3100" name="Picture 3099">
            <a:extLst>
              <a:ext uri="{FF2B5EF4-FFF2-40B4-BE49-F238E27FC236}">
                <a16:creationId xmlns:a16="http://schemas.microsoft.com/office/drawing/2014/main" xmlns="" id="{F1BCCA66-1BFF-1E57-CA1C-D6CA81CE7000}"/>
              </a:ext>
            </a:extLst>
          </p:cNvPr>
          <p:cNvPicPr>
            <a:picLocks noChangeAspect="1"/>
          </p:cNvPicPr>
          <p:nvPr/>
        </p:nvPicPr>
        <p:blipFill>
          <a:blip r:embed="rId9"/>
          <a:stretch>
            <a:fillRect/>
          </a:stretch>
        </p:blipFill>
        <p:spPr>
          <a:xfrm>
            <a:off x="7663698" y="4972535"/>
            <a:ext cx="479492" cy="508552"/>
          </a:xfrm>
          <a:prstGeom prst="rect">
            <a:avLst/>
          </a:prstGeom>
        </p:spPr>
      </p:pic>
      <p:sp>
        <p:nvSpPr>
          <p:cNvPr id="60" name="Chevron 59"/>
          <p:cNvSpPr/>
          <p:nvPr/>
        </p:nvSpPr>
        <p:spPr>
          <a:xfrm>
            <a:off x="8658461" y="3504178"/>
            <a:ext cx="1391493" cy="312540"/>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latin typeface="Arial" panose="020B0604020202020204" pitchFamily="34" charset="0"/>
              <a:cs typeface="Arial" panose="020B0604020202020204" pitchFamily="34" charset="0"/>
            </a:endParaRPr>
          </a:p>
        </p:txBody>
      </p:sp>
      <p:sp>
        <p:nvSpPr>
          <p:cNvPr id="61" name="TextBox 60"/>
          <p:cNvSpPr txBox="1"/>
          <p:nvPr/>
        </p:nvSpPr>
        <p:spPr>
          <a:xfrm>
            <a:off x="8658461" y="3814213"/>
            <a:ext cx="1095172" cy="584775"/>
          </a:xfrm>
          <a:prstGeom prst="rect">
            <a:avLst/>
          </a:prstGeom>
          <a:noFill/>
        </p:spPr>
        <p:txBody>
          <a:bodyPr wrap="none" rtlCol="0">
            <a:spAutoFit/>
          </a:bodyPr>
          <a:lstStyle/>
          <a:p>
            <a:pPr algn="ctr"/>
            <a:r>
              <a:rPr lang="en-IN" sz="3200" b="1" dirty="0" smtClean="0">
                <a:solidFill>
                  <a:schemeClr val="accent4"/>
                </a:solidFill>
                <a:latin typeface="Arial" panose="020B0604020202020204" pitchFamily="34" charset="0"/>
                <a:cs typeface="Arial" panose="020B0604020202020204" pitchFamily="34" charset="0"/>
              </a:rPr>
              <a:t>20</a:t>
            </a:r>
            <a:r>
              <a:rPr lang="mn-MN" sz="3200" b="1" dirty="0" smtClean="0">
                <a:solidFill>
                  <a:schemeClr val="accent4"/>
                </a:solidFill>
                <a:latin typeface="Arial" panose="020B0604020202020204" pitchFamily="34" charset="0"/>
                <a:cs typeface="Arial" panose="020B0604020202020204" pitchFamily="34" charset="0"/>
              </a:rPr>
              <a:t>22</a:t>
            </a:r>
            <a:endParaRPr lang="en-IN" sz="3200" b="1" dirty="0">
              <a:solidFill>
                <a:schemeClr val="accent4"/>
              </a:solidFill>
              <a:latin typeface="Arial" panose="020B0604020202020204" pitchFamily="34" charset="0"/>
              <a:cs typeface="Arial" panose="020B0604020202020204" pitchFamily="34" charset="0"/>
            </a:endParaRPr>
          </a:p>
        </p:txBody>
      </p:sp>
      <p:cxnSp>
        <p:nvCxnSpPr>
          <p:cNvPr id="62" name="Straight Connector 61"/>
          <p:cNvCxnSpPr/>
          <p:nvPr/>
        </p:nvCxnSpPr>
        <p:spPr>
          <a:xfrm rot="10800000">
            <a:off x="9271827" y="2563020"/>
            <a:ext cx="0" cy="1182713"/>
          </a:xfrm>
          <a:prstGeom prst="line">
            <a:avLst/>
          </a:prstGeom>
          <a:ln w="28575">
            <a:solidFill>
              <a:schemeClr val="accent4"/>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3" name="Oval 62"/>
          <p:cNvSpPr/>
          <p:nvPr/>
        </p:nvSpPr>
        <p:spPr>
          <a:xfrm rot="10800000">
            <a:off x="8825023" y="1698180"/>
            <a:ext cx="911676" cy="92429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Arial" panose="020B0604020202020204" pitchFamily="34" charset="0"/>
              <a:cs typeface="Arial" panose="020B0604020202020204" pitchFamily="34" charset="0"/>
            </a:endParaRPr>
          </a:p>
        </p:txBody>
      </p:sp>
      <p:pic>
        <p:nvPicPr>
          <p:cNvPr id="2050" name="Picture 2" descr="C:\Users\Bichig hereg\Downloads\0dbcf9f8f9155dff9a5aea8563e06f06.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984205" y="1950160"/>
            <a:ext cx="593311" cy="41692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Bichig hereg\Downloads\ISO logo copie.pn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7709" t="17178" r="25896" b="16570"/>
          <a:stretch/>
        </p:blipFill>
        <p:spPr bwMode="auto">
          <a:xfrm>
            <a:off x="10351794" y="4994104"/>
            <a:ext cx="539802" cy="46839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8475133" y="4374154"/>
            <a:ext cx="1574821" cy="1569660"/>
          </a:xfrm>
          <a:prstGeom prst="rect">
            <a:avLst/>
          </a:prstGeom>
        </p:spPr>
        <p:txBody>
          <a:bodyPr wrap="square">
            <a:spAutoFit/>
          </a:bodyPr>
          <a:lstStyle/>
          <a:p>
            <a:pPr algn="ctr"/>
            <a:r>
              <a:rPr lang="en-US" sz="1200" dirty="0">
                <a:solidFill>
                  <a:srgbClr val="FFC000"/>
                </a:solidFill>
                <a:latin typeface="Arial" pitchFamily="34" charset="0"/>
                <a:cs typeface="Arial" pitchFamily="34" charset="0"/>
              </a:rPr>
              <a:t>By the order No. 13 of the Board of the National Council for Educational Accreditation in 2022, it has been designated as an "Accredited" school.</a:t>
            </a:r>
          </a:p>
        </p:txBody>
      </p:sp>
      <p:sp>
        <p:nvSpPr>
          <p:cNvPr id="64" name="Rectangle 63"/>
          <p:cNvSpPr/>
          <p:nvPr/>
        </p:nvSpPr>
        <p:spPr>
          <a:xfrm>
            <a:off x="9736699" y="1320919"/>
            <a:ext cx="1642773" cy="1754326"/>
          </a:xfrm>
          <a:prstGeom prst="rect">
            <a:avLst/>
          </a:prstGeom>
        </p:spPr>
        <p:txBody>
          <a:bodyPr wrap="square">
            <a:spAutoFit/>
          </a:bodyPr>
          <a:lstStyle/>
          <a:p>
            <a:pPr algn="ctr"/>
            <a:r>
              <a:rPr lang="en-US" sz="1200" dirty="0">
                <a:solidFill>
                  <a:srgbClr val="FFC000"/>
                </a:solidFill>
                <a:latin typeface="Arial" pitchFamily="34" charset="0"/>
                <a:cs typeface="Arial" pitchFamily="34" charset="0"/>
              </a:rPr>
              <a:t>We are implementing and working as a practice under the international standards ISO 9001:2015 and ISO 21001:2018 "Quality Management System."</a:t>
            </a:r>
          </a:p>
        </p:txBody>
      </p:sp>
    </p:spTree>
    <p:extLst>
      <p:ext uri="{BB962C8B-B14F-4D97-AF65-F5344CB8AC3E}">
        <p14:creationId xmlns:p14="http://schemas.microsoft.com/office/powerpoint/2010/main" val="17616201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85"/>
          <p:cNvSpPr/>
          <p:nvPr/>
        </p:nvSpPr>
        <p:spPr>
          <a:xfrm>
            <a:off x="8144936" y="3577662"/>
            <a:ext cx="670173" cy="7064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grpSp>
        <p:nvGrpSpPr>
          <p:cNvPr id="2" name="Group 1"/>
          <p:cNvGrpSpPr/>
          <p:nvPr/>
        </p:nvGrpSpPr>
        <p:grpSpPr>
          <a:xfrm>
            <a:off x="925257" y="1257300"/>
            <a:ext cx="7889854" cy="4878227"/>
            <a:chOff x="932135" y="1257300"/>
            <a:chExt cx="7889854" cy="4878227"/>
          </a:xfrm>
        </p:grpSpPr>
        <p:grpSp>
          <p:nvGrpSpPr>
            <p:cNvPr id="8" name="Group 7"/>
            <p:cNvGrpSpPr/>
            <p:nvPr/>
          </p:nvGrpSpPr>
          <p:grpSpPr>
            <a:xfrm>
              <a:off x="932135" y="1746407"/>
              <a:ext cx="4387977" cy="4389120"/>
              <a:chOff x="981635" y="1586752"/>
              <a:chExt cx="4020671" cy="4023360"/>
            </a:xfrm>
            <a:scene3d>
              <a:camera prst="perspectiveFront" fov="2700000">
                <a:rot lat="19086000" lon="19067999" rev="3108000"/>
              </a:camera>
              <a:lightRig rig="chilly" dir="t"/>
            </a:scene3d>
          </p:grpSpPr>
          <p:sp>
            <p:nvSpPr>
              <p:cNvPr id="4" name="Oval 3"/>
              <p:cNvSpPr/>
              <p:nvPr/>
            </p:nvSpPr>
            <p:spPr>
              <a:xfrm>
                <a:off x="981635" y="1586752"/>
                <a:ext cx="4020671" cy="4023360"/>
              </a:xfrm>
              <a:prstGeom prst="ellipse">
                <a:avLst/>
              </a:prstGeom>
              <a:ln w="34925">
                <a:solidFill>
                  <a:srgbClr val="FFFFFF"/>
                </a:solidFill>
              </a:ln>
              <a:effectLst>
                <a:outerShdw blurRad="317500" dir="2700000" algn="ctr">
                  <a:srgbClr val="000000">
                    <a:alpha val="43000"/>
                  </a:srgbClr>
                </a:outerShdw>
              </a:effectLst>
              <a:sp3d extrusionH="158750" prstMaterial="matte">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5" name="Oval 4"/>
              <p:cNvSpPr/>
              <p:nvPr/>
            </p:nvSpPr>
            <p:spPr>
              <a:xfrm>
                <a:off x="1300330" y="1906792"/>
                <a:ext cx="3383280" cy="3383280"/>
              </a:xfrm>
              <a:prstGeom prst="ellipse">
                <a:avLst/>
              </a:prstGeom>
              <a:solidFill>
                <a:schemeClr val="accent2"/>
              </a:solidFill>
              <a:ln w="34925">
                <a:solidFill>
                  <a:srgbClr val="FFFFFF"/>
                </a:solidFill>
              </a:ln>
              <a:effectLst>
                <a:outerShdw blurRad="317500" dir="2700000" algn="ctr">
                  <a:srgbClr val="000000">
                    <a:alpha val="43000"/>
                  </a:srgbClr>
                </a:outerShdw>
              </a:effectLst>
              <a:sp3d z="317500" extrusionH="158750" prstMaterial="matte">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6" name="Oval 5"/>
              <p:cNvSpPr/>
              <p:nvPr/>
            </p:nvSpPr>
            <p:spPr>
              <a:xfrm>
                <a:off x="1711810" y="2318272"/>
                <a:ext cx="2560320" cy="2560320"/>
              </a:xfrm>
              <a:prstGeom prst="ellipse">
                <a:avLst/>
              </a:prstGeom>
              <a:solidFill>
                <a:schemeClr val="accent3"/>
              </a:solidFill>
              <a:ln w="34925">
                <a:solidFill>
                  <a:srgbClr val="FFFFFF"/>
                </a:solidFill>
              </a:ln>
              <a:effectLst>
                <a:outerShdw blurRad="317500" dir="2700000" algn="ctr">
                  <a:srgbClr val="000000">
                    <a:alpha val="43000"/>
                  </a:srgbClr>
                </a:outerShdw>
              </a:effectLst>
              <a:sp3d z="635000" extrusionH="158750" prstMaterial="matte">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7" name="Oval 6"/>
              <p:cNvSpPr/>
              <p:nvPr/>
            </p:nvSpPr>
            <p:spPr>
              <a:xfrm>
                <a:off x="2123290" y="2729752"/>
                <a:ext cx="1737360" cy="1737360"/>
              </a:xfrm>
              <a:prstGeom prst="ellipse">
                <a:avLst/>
              </a:prstGeom>
              <a:solidFill>
                <a:schemeClr val="accent4"/>
              </a:solidFill>
              <a:ln w="34925">
                <a:solidFill>
                  <a:srgbClr val="FFFFFF"/>
                </a:solidFill>
              </a:ln>
              <a:effectLst>
                <a:outerShdw blurRad="317500" dir="2700000" algn="ctr">
                  <a:srgbClr val="000000">
                    <a:alpha val="43000"/>
                  </a:srgbClr>
                </a:outerShdw>
              </a:effectLst>
              <a:sp3d z="952500" extrusionH="158750" prstMaterial="matte">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grpSp>
        <p:sp>
          <p:nvSpPr>
            <p:cNvPr id="18" name="TextBox 17"/>
            <p:cNvSpPr txBox="1"/>
            <p:nvPr/>
          </p:nvSpPr>
          <p:spPr>
            <a:xfrm>
              <a:off x="6170614" y="2971800"/>
              <a:ext cx="1607178" cy="369332"/>
            </a:xfrm>
            <a:prstGeom prst="rect">
              <a:avLst/>
            </a:prstGeom>
            <a:noFill/>
          </p:spPr>
          <p:txBody>
            <a:bodyPr wrap="square" rtlCol="0">
              <a:spAutoFit/>
            </a:bodyPr>
            <a:lstStyle/>
            <a:p>
              <a:r>
                <a:rPr lang="en-US" b="1" dirty="0">
                  <a:solidFill>
                    <a:srgbClr val="FFCE0E"/>
                  </a:solidFill>
                  <a:latin typeface="Arial" panose="020B0604020202020204" pitchFamily="34" charset="0"/>
                  <a:cs typeface="Arial" panose="020B0604020202020204" pitchFamily="34" charset="0"/>
                </a:rPr>
                <a:t>350M </a:t>
              </a:r>
              <a:r>
                <a:rPr lang="mn-MN" b="1" dirty="0">
                  <a:solidFill>
                    <a:srgbClr val="FFCE0E"/>
                  </a:solidFill>
                  <a:latin typeface="Arial" panose="020B0604020202020204" pitchFamily="34" charset="0"/>
                  <a:cs typeface="Arial" panose="020B0604020202020204" pitchFamily="34" charset="0"/>
                </a:rPr>
                <a:t>₮</a:t>
              </a:r>
              <a:endParaRPr lang="en-US" b="1" dirty="0">
                <a:solidFill>
                  <a:srgbClr val="FFCE0E"/>
                </a:solidFill>
                <a:latin typeface="Arial" panose="020B0604020202020204" pitchFamily="34" charset="0"/>
                <a:cs typeface="Arial" panose="020B0604020202020204" pitchFamily="34" charset="0"/>
              </a:endParaRPr>
            </a:p>
          </p:txBody>
        </p:sp>
        <p:grpSp>
          <p:nvGrpSpPr>
            <p:cNvPr id="33" name="Group 32"/>
            <p:cNvGrpSpPr/>
            <p:nvPr/>
          </p:nvGrpSpPr>
          <p:grpSpPr>
            <a:xfrm>
              <a:off x="4401913" y="3500735"/>
              <a:ext cx="3094306" cy="369332"/>
              <a:chOff x="4228575" y="3032666"/>
              <a:chExt cx="3095112" cy="369332"/>
            </a:xfrm>
          </p:grpSpPr>
          <p:cxnSp>
            <p:nvCxnSpPr>
              <p:cNvPr id="11" name="Straight Connector 10"/>
              <p:cNvCxnSpPr/>
              <p:nvPr/>
            </p:nvCxnSpPr>
            <p:spPr>
              <a:xfrm>
                <a:off x="4228575" y="3265731"/>
                <a:ext cx="1635197" cy="0"/>
              </a:xfrm>
              <a:prstGeom prst="line">
                <a:avLst/>
              </a:prstGeom>
              <a:ln>
                <a:headEnd type="oval" w="med" len="med"/>
                <a:tailEnd type="oval" w="med" len="med"/>
              </a:ln>
            </p:spPr>
            <p:style>
              <a:lnRef idx="1">
                <a:schemeClr val="accent3"/>
              </a:lnRef>
              <a:fillRef idx="0">
                <a:schemeClr val="accent3"/>
              </a:fillRef>
              <a:effectRef idx="0">
                <a:schemeClr val="accent3"/>
              </a:effectRef>
              <a:fontRef idx="minor">
                <a:schemeClr val="tx1"/>
              </a:fontRef>
            </p:style>
          </p:cxnSp>
          <p:sp>
            <p:nvSpPr>
              <p:cNvPr id="19" name="TextBox 18"/>
              <p:cNvSpPr txBox="1"/>
              <p:nvPr/>
            </p:nvSpPr>
            <p:spPr>
              <a:xfrm>
                <a:off x="6066974" y="3032666"/>
                <a:ext cx="1256713" cy="369332"/>
              </a:xfrm>
              <a:prstGeom prst="rect">
                <a:avLst/>
              </a:prstGeom>
              <a:noFill/>
            </p:spPr>
            <p:txBody>
              <a:bodyPr wrap="square" rtlCol="0">
                <a:spAutoFit/>
              </a:bodyPr>
              <a:lstStyle/>
              <a:p>
                <a:r>
                  <a:rPr lang="mn-MN" b="1" dirty="0">
                    <a:solidFill>
                      <a:srgbClr val="FFCE0E"/>
                    </a:solidFill>
                    <a:latin typeface="Arial" panose="020B0604020202020204" pitchFamily="34" charset="0"/>
                    <a:cs typeface="Arial" panose="020B0604020202020204" pitchFamily="34" charset="0"/>
                  </a:rPr>
                  <a:t>800,0 </a:t>
                </a:r>
                <a:r>
                  <a:rPr lang="en-US" b="1" dirty="0">
                    <a:solidFill>
                      <a:srgbClr val="FFCE0E"/>
                    </a:solidFill>
                    <a:latin typeface="Arial" panose="020B0604020202020204" pitchFamily="34" charset="0"/>
                    <a:cs typeface="Arial" panose="020B0604020202020204" pitchFamily="34" charset="0"/>
                  </a:rPr>
                  <a:t>$</a:t>
                </a:r>
              </a:p>
            </p:txBody>
          </p:sp>
        </p:grpSp>
        <p:grpSp>
          <p:nvGrpSpPr>
            <p:cNvPr id="32" name="Group 31"/>
            <p:cNvGrpSpPr/>
            <p:nvPr/>
          </p:nvGrpSpPr>
          <p:grpSpPr>
            <a:xfrm>
              <a:off x="4774191" y="4034135"/>
              <a:ext cx="3177565" cy="369332"/>
              <a:chOff x="4315660" y="3506389"/>
              <a:chExt cx="3178393" cy="369332"/>
            </a:xfrm>
          </p:grpSpPr>
          <p:cxnSp>
            <p:nvCxnSpPr>
              <p:cNvPr id="13" name="Straight Connector 12"/>
              <p:cNvCxnSpPr>
                <a:cxnSpLocks/>
              </p:cNvCxnSpPr>
              <p:nvPr/>
            </p:nvCxnSpPr>
            <p:spPr>
              <a:xfrm>
                <a:off x="4315660" y="3739454"/>
                <a:ext cx="1548112" cy="0"/>
              </a:xfrm>
              <a:prstGeom prst="line">
                <a:avLst/>
              </a:prstGeom>
              <a:ln>
                <a:headEnd type="oval" w="med" len="med"/>
                <a:tailEnd type="oval" w="med" len="med"/>
              </a:ln>
            </p:spPr>
            <p:style>
              <a:lnRef idx="1">
                <a:schemeClr val="accent2"/>
              </a:lnRef>
              <a:fillRef idx="0">
                <a:schemeClr val="accent2"/>
              </a:fillRef>
              <a:effectRef idx="0">
                <a:schemeClr val="accent2"/>
              </a:effectRef>
              <a:fontRef idx="minor">
                <a:schemeClr val="tx1"/>
              </a:fontRef>
            </p:style>
          </p:cxnSp>
          <p:sp>
            <p:nvSpPr>
              <p:cNvPr id="20" name="TextBox 19"/>
              <p:cNvSpPr txBox="1"/>
              <p:nvPr/>
            </p:nvSpPr>
            <p:spPr>
              <a:xfrm>
                <a:off x="6066974" y="3506389"/>
                <a:ext cx="1427079" cy="369332"/>
              </a:xfrm>
              <a:prstGeom prst="rect">
                <a:avLst/>
              </a:prstGeom>
              <a:noFill/>
            </p:spPr>
            <p:txBody>
              <a:bodyPr wrap="square" rtlCol="0">
                <a:spAutoFit/>
              </a:bodyPr>
              <a:lstStyle/>
              <a:p>
                <a:r>
                  <a:rPr lang="en-US" b="1" dirty="0">
                    <a:solidFill>
                      <a:srgbClr val="FFCE0E"/>
                    </a:solidFill>
                    <a:latin typeface="Arial" panose="020B0604020202020204" pitchFamily="34" charset="0"/>
                    <a:cs typeface="Arial" panose="020B0604020202020204" pitchFamily="34" charset="0"/>
                  </a:rPr>
                  <a:t>2.5M $</a:t>
                </a:r>
              </a:p>
            </p:txBody>
          </p:sp>
        </p:grpSp>
        <p:grpSp>
          <p:nvGrpSpPr>
            <p:cNvPr id="31" name="Group 30"/>
            <p:cNvGrpSpPr/>
            <p:nvPr/>
          </p:nvGrpSpPr>
          <p:grpSpPr>
            <a:xfrm>
              <a:off x="4647087" y="4572111"/>
              <a:ext cx="3414154" cy="369332"/>
              <a:chOff x="4197484" y="3994737"/>
              <a:chExt cx="3415044" cy="369332"/>
            </a:xfrm>
          </p:grpSpPr>
          <p:cxnSp>
            <p:nvCxnSpPr>
              <p:cNvPr id="15" name="Straight Connector 14"/>
              <p:cNvCxnSpPr>
                <a:cxnSpLocks/>
              </p:cNvCxnSpPr>
              <p:nvPr/>
            </p:nvCxnSpPr>
            <p:spPr>
              <a:xfrm>
                <a:off x="4197484" y="4165600"/>
                <a:ext cx="1666288" cy="0"/>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052598" y="3994737"/>
                <a:ext cx="1559930" cy="369332"/>
              </a:xfrm>
              <a:prstGeom prst="rect">
                <a:avLst/>
              </a:prstGeom>
              <a:noFill/>
            </p:spPr>
            <p:txBody>
              <a:bodyPr wrap="square" rtlCol="0">
                <a:spAutoFit/>
              </a:bodyPr>
              <a:lstStyle/>
              <a:p>
                <a:r>
                  <a:rPr lang="en-US" b="1" dirty="0">
                    <a:solidFill>
                      <a:srgbClr val="FFCE0E"/>
                    </a:solidFill>
                    <a:latin typeface="Arial" panose="020B0604020202020204" pitchFamily="34" charset="0"/>
                    <a:cs typeface="Arial" panose="020B0604020202020204" pitchFamily="34" charset="0"/>
                  </a:rPr>
                  <a:t>3.5M $</a:t>
                </a:r>
              </a:p>
            </p:txBody>
          </p:sp>
        </p:grpSp>
        <p:sp>
          <p:nvSpPr>
            <p:cNvPr id="37" name="Rectangle 36"/>
            <p:cNvSpPr/>
            <p:nvPr/>
          </p:nvSpPr>
          <p:spPr>
            <a:xfrm>
              <a:off x="8132979" y="1257300"/>
              <a:ext cx="675144" cy="7002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38" name="Rectangle 37"/>
            <p:cNvSpPr/>
            <p:nvPr/>
          </p:nvSpPr>
          <p:spPr>
            <a:xfrm>
              <a:off x="8142143" y="2038039"/>
              <a:ext cx="672248" cy="6890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39" name="Rectangle 38"/>
            <p:cNvSpPr/>
            <p:nvPr/>
          </p:nvSpPr>
          <p:spPr>
            <a:xfrm>
              <a:off x="8142142" y="2798062"/>
              <a:ext cx="679847" cy="7168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80" name="Oval 79"/>
            <p:cNvSpPr/>
            <p:nvPr/>
          </p:nvSpPr>
          <p:spPr>
            <a:xfrm>
              <a:off x="2531873" y="3019275"/>
              <a:ext cx="1233235" cy="1232731"/>
            </a:xfrm>
            <a:prstGeom prst="ellipse">
              <a:avLst/>
            </a:prstGeom>
            <a:solidFill>
              <a:srgbClr val="7030A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chilly" dir="t"/>
            </a:scene3d>
            <a:sp3d z="952500" extrusionH="158750" prstMaterial="matte">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cxnSp>
          <p:nvCxnSpPr>
            <p:cNvPr id="81" name="Straight Connector 80"/>
            <p:cNvCxnSpPr/>
            <p:nvPr/>
          </p:nvCxnSpPr>
          <p:spPr>
            <a:xfrm>
              <a:off x="3960812" y="3200400"/>
              <a:ext cx="2075872" cy="0"/>
            </a:xfrm>
            <a:prstGeom prst="line">
              <a:avLst/>
            </a:prstGeom>
            <a:ln>
              <a:solidFill>
                <a:schemeClr val="accent4"/>
              </a:solidFill>
              <a:headEnd type="oval" w="med" len="med"/>
              <a:tailEnd type="oval" w="med" len="med"/>
            </a:ln>
          </p:spPr>
          <p:style>
            <a:lnRef idx="1">
              <a:schemeClr val="accent3"/>
            </a:lnRef>
            <a:fillRef idx="0">
              <a:schemeClr val="accent3"/>
            </a:fillRef>
            <a:effectRef idx="0">
              <a:schemeClr val="accent3"/>
            </a:effectRef>
            <a:fontRef idx="minor">
              <a:schemeClr val="tx1"/>
            </a:fontRef>
          </p:style>
        </p:cxnSp>
        <p:cxnSp>
          <p:nvCxnSpPr>
            <p:cNvPr id="82" name="Straight Connector 81"/>
            <p:cNvCxnSpPr/>
            <p:nvPr/>
          </p:nvCxnSpPr>
          <p:spPr>
            <a:xfrm>
              <a:off x="3372307" y="2727071"/>
              <a:ext cx="2715127" cy="0"/>
            </a:xfrm>
            <a:prstGeom prst="line">
              <a:avLst/>
            </a:prstGeom>
            <a:ln>
              <a:solidFill>
                <a:srgbClr val="7030A0"/>
              </a:solidFill>
              <a:headEnd type="oval" w="med" len="med"/>
              <a:tailEnd type="oval" w="med" len="med"/>
            </a:ln>
          </p:spPr>
          <p:style>
            <a:lnRef idx="1">
              <a:schemeClr val="accent3"/>
            </a:lnRef>
            <a:fillRef idx="0">
              <a:schemeClr val="accent3"/>
            </a:fillRef>
            <a:effectRef idx="0">
              <a:schemeClr val="accent3"/>
            </a:effectRef>
            <a:fontRef idx="minor">
              <a:schemeClr val="tx1"/>
            </a:fontRef>
          </p:style>
        </p:cxnSp>
        <p:sp>
          <p:nvSpPr>
            <p:cNvPr id="89" name="Rectangle 88"/>
            <p:cNvSpPr/>
            <p:nvPr/>
          </p:nvSpPr>
          <p:spPr>
            <a:xfrm>
              <a:off x="8167995" y="4364639"/>
              <a:ext cx="645525" cy="716623"/>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91" name="TextBox 90"/>
            <p:cNvSpPr txBox="1"/>
            <p:nvPr/>
          </p:nvSpPr>
          <p:spPr>
            <a:xfrm>
              <a:off x="6087434" y="2564714"/>
              <a:ext cx="1607178" cy="369332"/>
            </a:xfrm>
            <a:prstGeom prst="rect">
              <a:avLst/>
            </a:prstGeom>
            <a:noFill/>
          </p:spPr>
          <p:txBody>
            <a:bodyPr wrap="square" rtlCol="0">
              <a:spAutoFit/>
            </a:bodyPr>
            <a:lstStyle/>
            <a:p>
              <a:r>
                <a:rPr lang="en-US" b="1" dirty="0">
                  <a:solidFill>
                    <a:srgbClr val="FFCE0E"/>
                  </a:solidFill>
                  <a:latin typeface="Arial" panose="020B0604020202020204" pitchFamily="34" charset="0"/>
                  <a:cs typeface="Arial" panose="020B0604020202020204" pitchFamily="34" charset="0"/>
                </a:rPr>
                <a:t>1</a:t>
              </a:r>
              <a:r>
                <a:rPr lang="mn-MN" b="1" dirty="0">
                  <a:solidFill>
                    <a:srgbClr val="FFCE0E"/>
                  </a:solidFill>
                  <a:latin typeface="Arial" panose="020B0604020202020204" pitchFamily="34" charset="0"/>
                  <a:cs typeface="Arial" panose="020B0604020202020204" pitchFamily="34" charset="0"/>
                </a:rPr>
                <a:t>10,0 </a:t>
              </a:r>
              <a:r>
                <a:rPr lang="en-US" b="1" dirty="0">
                  <a:solidFill>
                    <a:srgbClr val="FFCE0E"/>
                  </a:solidFill>
                  <a:latin typeface="Arial" panose="020B0604020202020204" pitchFamily="34" charset="0"/>
                  <a:cs typeface="Arial" panose="020B0604020202020204" pitchFamily="34" charset="0"/>
                </a:rPr>
                <a:t>$</a:t>
              </a:r>
            </a:p>
          </p:txBody>
        </p:sp>
        <p:grpSp>
          <p:nvGrpSpPr>
            <p:cNvPr id="92" name="Group 91"/>
            <p:cNvGrpSpPr/>
            <p:nvPr/>
          </p:nvGrpSpPr>
          <p:grpSpPr>
            <a:xfrm>
              <a:off x="8139132" y="1276805"/>
              <a:ext cx="669369" cy="669369"/>
              <a:chOff x="655919" y="5123158"/>
              <a:chExt cx="931376" cy="931376"/>
            </a:xfrm>
          </p:grpSpPr>
          <p:sp>
            <p:nvSpPr>
              <p:cNvPr id="94" name="Oval 93"/>
              <p:cNvSpPr/>
              <p:nvPr/>
            </p:nvSpPr>
            <p:spPr>
              <a:xfrm>
                <a:off x="728210" y="5205560"/>
                <a:ext cx="786186" cy="79013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grpSp>
            <p:nvGrpSpPr>
              <p:cNvPr id="93" name="Group 92"/>
              <p:cNvGrpSpPr/>
              <p:nvPr/>
            </p:nvGrpSpPr>
            <p:grpSpPr>
              <a:xfrm>
                <a:off x="655919" y="5123158"/>
                <a:ext cx="931376" cy="931376"/>
                <a:chOff x="6670947" y="2131358"/>
                <a:chExt cx="658656" cy="658656"/>
              </a:xfrm>
            </p:grpSpPr>
            <p:sp>
              <p:nvSpPr>
                <p:cNvPr id="97" name="Oval 96"/>
                <p:cNvSpPr/>
                <p:nvPr/>
              </p:nvSpPr>
              <p:spPr>
                <a:xfrm>
                  <a:off x="6670947" y="2131358"/>
                  <a:ext cx="658656" cy="658656"/>
                </a:xfrm>
                <a:prstGeom prst="ellipse">
                  <a:avLst/>
                </a:prstGeom>
                <a:solidFill>
                  <a:schemeClr val="bg1">
                    <a:lumMod val="75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98" name="Oval 97"/>
                <p:cNvSpPr/>
                <p:nvPr/>
              </p:nvSpPr>
              <p:spPr>
                <a:xfrm>
                  <a:off x="6790789" y="2258779"/>
                  <a:ext cx="418544" cy="403813"/>
                </a:xfrm>
                <a:prstGeom prst="ellipse">
                  <a:avLst/>
                </a:prstGeom>
                <a:solidFill>
                  <a:schemeClr val="bg1">
                    <a:lumMod val="8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grpSp>
          <p:sp>
            <p:nvSpPr>
              <p:cNvPr id="95" name="Freeform 17"/>
              <p:cNvSpPr>
                <a:spLocks/>
              </p:cNvSpPr>
              <p:nvPr/>
            </p:nvSpPr>
            <p:spPr bwMode="auto">
              <a:xfrm>
                <a:off x="953974" y="5472177"/>
                <a:ext cx="377896" cy="221966"/>
              </a:xfrm>
              <a:custGeom>
                <a:avLst/>
                <a:gdLst>
                  <a:gd name="T0" fmla="*/ 192 w 229"/>
                  <a:gd name="T1" fmla="*/ 0 h 163"/>
                  <a:gd name="T2" fmla="*/ 95 w 229"/>
                  <a:gd name="T3" fmla="*/ 87 h 163"/>
                  <a:gd name="T4" fmla="*/ 39 w 229"/>
                  <a:gd name="T5" fmla="*/ 30 h 163"/>
                  <a:gd name="T6" fmla="*/ 0 w 229"/>
                  <a:gd name="T7" fmla="*/ 69 h 163"/>
                  <a:gd name="T8" fmla="*/ 73 w 229"/>
                  <a:gd name="T9" fmla="*/ 143 h 163"/>
                  <a:gd name="T10" fmla="*/ 92 w 229"/>
                  <a:gd name="T11" fmla="*/ 163 h 163"/>
                  <a:gd name="T12" fmla="*/ 112 w 229"/>
                  <a:gd name="T13" fmla="*/ 146 h 163"/>
                  <a:gd name="T14" fmla="*/ 229 w 229"/>
                  <a:gd name="T15" fmla="*/ 42 h 163"/>
                  <a:gd name="T16" fmla="*/ 192 w 229"/>
                  <a:gd name="T17"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163">
                    <a:moveTo>
                      <a:pt x="192" y="0"/>
                    </a:moveTo>
                    <a:lnTo>
                      <a:pt x="95" y="87"/>
                    </a:lnTo>
                    <a:lnTo>
                      <a:pt x="39" y="30"/>
                    </a:lnTo>
                    <a:lnTo>
                      <a:pt x="0" y="69"/>
                    </a:lnTo>
                    <a:lnTo>
                      <a:pt x="73" y="143"/>
                    </a:lnTo>
                    <a:lnTo>
                      <a:pt x="92" y="163"/>
                    </a:lnTo>
                    <a:lnTo>
                      <a:pt x="112" y="146"/>
                    </a:lnTo>
                    <a:lnTo>
                      <a:pt x="229" y="42"/>
                    </a:lnTo>
                    <a:lnTo>
                      <a:pt x="192"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latin typeface="Arial" panose="020B0604020202020204" pitchFamily="34" charset="0"/>
                  <a:cs typeface="Arial" panose="020B0604020202020204" pitchFamily="34" charset="0"/>
                </a:endParaRPr>
              </a:p>
            </p:txBody>
          </p:sp>
        </p:grpSp>
      </p:grpSp>
      <p:cxnSp>
        <p:nvCxnSpPr>
          <p:cNvPr id="73" name="Straight Connector 72"/>
          <p:cNvCxnSpPr/>
          <p:nvPr/>
        </p:nvCxnSpPr>
        <p:spPr>
          <a:xfrm>
            <a:off x="3526295" y="2346960"/>
            <a:ext cx="2188705" cy="0"/>
          </a:xfrm>
          <a:prstGeom prst="line">
            <a:avLst/>
          </a:prstGeom>
          <a:ln>
            <a:solidFill>
              <a:srgbClr val="00B0F0"/>
            </a:solidFill>
            <a:headEnd type="oval" w="med" len="med"/>
            <a:tailEnd type="oval" w="med" len="med"/>
          </a:ln>
        </p:spPr>
        <p:style>
          <a:lnRef idx="1">
            <a:schemeClr val="accent3"/>
          </a:lnRef>
          <a:fillRef idx="0">
            <a:schemeClr val="accent3"/>
          </a:fillRef>
          <a:effectRef idx="0">
            <a:schemeClr val="accent3"/>
          </a:effectRef>
          <a:fontRef idx="minor">
            <a:schemeClr val="tx1"/>
          </a:fontRef>
        </p:style>
      </p:cxnSp>
      <p:sp>
        <p:nvSpPr>
          <p:cNvPr id="72" name="Oval 71"/>
          <p:cNvSpPr/>
          <p:nvPr/>
        </p:nvSpPr>
        <p:spPr>
          <a:xfrm>
            <a:off x="2785535" y="2874777"/>
            <a:ext cx="829733" cy="777231"/>
          </a:xfrm>
          <a:prstGeom prst="ellipse">
            <a:avLst/>
          </a:prstGeom>
          <a:solidFill>
            <a:srgbClr val="00B0F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chilly" dir="t"/>
          </a:scene3d>
          <a:sp3d z="952500" extrusionH="158750" prstMaterial="matte">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77" name="TextBox 76"/>
          <p:cNvSpPr txBox="1"/>
          <p:nvPr/>
        </p:nvSpPr>
        <p:spPr>
          <a:xfrm>
            <a:off x="5857336" y="2142291"/>
            <a:ext cx="2024557" cy="369332"/>
          </a:xfrm>
          <a:prstGeom prst="rect">
            <a:avLst/>
          </a:prstGeom>
          <a:noFill/>
        </p:spPr>
        <p:txBody>
          <a:bodyPr wrap="square" rtlCol="0">
            <a:spAutoFit/>
          </a:bodyPr>
          <a:lstStyle/>
          <a:p>
            <a:r>
              <a:rPr lang="mn-MN" b="1" dirty="0" smtClean="0">
                <a:solidFill>
                  <a:srgbClr val="FFCE0E"/>
                </a:solidFill>
                <a:latin typeface="Arial" panose="020B0604020202020204" pitchFamily="34" charset="0"/>
                <a:cs typeface="Arial" panose="020B0604020202020204" pitchFamily="34" charset="0"/>
              </a:rPr>
              <a:t>1,021,750,000.00</a:t>
            </a:r>
            <a:endParaRPr lang="en-US" b="1" dirty="0">
              <a:solidFill>
                <a:srgbClr val="FFCE0E"/>
              </a:solidFill>
              <a:latin typeface="Arial" panose="020B0604020202020204" pitchFamily="34" charset="0"/>
              <a:cs typeface="Arial" panose="020B0604020202020204" pitchFamily="34" charset="0"/>
            </a:endParaRPr>
          </a:p>
        </p:txBody>
      </p:sp>
      <p:sp>
        <p:nvSpPr>
          <p:cNvPr id="78" name="Rectangle 77"/>
          <p:cNvSpPr/>
          <p:nvPr/>
        </p:nvSpPr>
        <p:spPr>
          <a:xfrm>
            <a:off x="8126102" y="5198306"/>
            <a:ext cx="688507" cy="716623"/>
          </a:xfrm>
          <a:prstGeom prst="rect">
            <a:avLst/>
          </a:prstGeom>
          <a:solidFill>
            <a:srgbClr val="00B0F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83" name="Oval 82"/>
          <p:cNvSpPr/>
          <p:nvPr/>
        </p:nvSpPr>
        <p:spPr>
          <a:xfrm>
            <a:off x="8126102" y="2038039"/>
            <a:ext cx="669369" cy="669370"/>
          </a:xfrm>
          <a:prstGeom prst="ellipse">
            <a:avLst/>
          </a:prstGeom>
          <a:solidFill>
            <a:schemeClr val="bg1">
              <a:lumMod val="75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84" name="Oval 83"/>
          <p:cNvSpPr/>
          <p:nvPr/>
        </p:nvSpPr>
        <p:spPr>
          <a:xfrm>
            <a:off x="8149193" y="2818721"/>
            <a:ext cx="669369" cy="669370"/>
          </a:xfrm>
          <a:prstGeom prst="ellipse">
            <a:avLst/>
          </a:prstGeom>
          <a:solidFill>
            <a:schemeClr val="bg1">
              <a:lumMod val="75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85" name="Oval 84"/>
          <p:cNvSpPr/>
          <p:nvPr/>
        </p:nvSpPr>
        <p:spPr>
          <a:xfrm>
            <a:off x="8149193" y="3596213"/>
            <a:ext cx="669369" cy="669370"/>
          </a:xfrm>
          <a:prstGeom prst="ellipse">
            <a:avLst/>
          </a:prstGeom>
          <a:solidFill>
            <a:schemeClr val="bg1">
              <a:lumMod val="75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87" name="Oval 86"/>
          <p:cNvSpPr/>
          <p:nvPr/>
        </p:nvSpPr>
        <p:spPr>
          <a:xfrm>
            <a:off x="8144182" y="4395000"/>
            <a:ext cx="669369" cy="669370"/>
          </a:xfrm>
          <a:prstGeom prst="ellipse">
            <a:avLst/>
          </a:prstGeom>
          <a:solidFill>
            <a:schemeClr val="bg1">
              <a:lumMod val="75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127" name="Oval 126"/>
          <p:cNvSpPr/>
          <p:nvPr/>
        </p:nvSpPr>
        <p:spPr>
          <a:xfrm>
            <a:off x="8143036" y="5213465"/>
            <a:ext cx="669369" cy="669370"/>
          </a:xfrm>
          <a:prstGeom prst="ellipse">
            <a:avLst/>
          </a:prstGeom>
          <a:solidFill>
            <a:schemeClr val="bg1">
              <a:lumMod val="75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128" name="Oval 127"/>
          <p:cNvSpPr/>
          <p:nvPr/>
        </p:nvSpPr>
        <p:spPr>
          <a:xfrm>
            <a:off x="8177754" y="2098625"/>
            <a:ext cx="565022" cy="56786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129" name="Oval 128"/>
          <p:cNvSpPr/>
          <p:nvPr/>
        </p:nvSpPr>
        <p:spPr>
          <a:xfrm>
            <a:off x="8195209" y="2878199"/>
            <a:ext cx="565022" cy="56786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130" name="Oval 129"/>
          <p:cNvSpPr/>
          <p:nvPr/>
        </p:nvSpPr>
        <p:spPr>
          <a:xfrm>
            <a:off x="8206318" y="3669742"/>
            <a:ext cx="565022" cy="56786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131" name="Oval 130"/>
          <p:cNvSpPr/>
          <p:nvPr/>
        </p:nvSpPr>
        <p:spPr>
          <a:xfrm>
            <a:off x="8204805" y="4445755"/>
            <a:ext cx="565022" cy="56786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132" name="Oval 131"/>
          <p:cNvSpPr/>
          <p:nvPr/>
        </p:nvSpPr>
        <p:spPr>
          <a:xfrm>
            <a:off x="8199746" y="5281154"/>
            <a:ext cx="565022" cy="56786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133" name="Oval 132"/>
          <p:cNvSpPr/>
          <p:nvPr/>
        </p:nvSpPr>
        <p:spPr>
          <a:xfrm>
            <a:off x="8254267" y="2176000"/>
            <a:ext cx="425352" cy="410381"/>
          </a:xfrm>
          <a:prstGeom prst="ellipse">
            <a:avLst/>
          </a:prstGeom>
          <a:solidFill>
            <a:schemeClr val="bg1">
              <a:lumMod val="8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134" name="Oval 133"/>
          <p:cNvSpPr/>
          <p:nvPr/>
        </p:nvSpPr>
        <p:spPr>
          <a:xfrm>
            <a:off x="8267686" y="2950980"/>
            <a:ext cx="425352" cy="410381"/>
          </a:xfrm>
          <a:prstGeom prst="ellipse">
            <a:avLst/>
          </a:prstGeom>
          <a:solidFill>
            <a:schemeClr val="bg1">
              <a:lumMod val="8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anose="020B0604020202020204" pitchFamily="34" charset="0"/>
              <a:cs typeface="Arial" panose="020B0604020202020204" pitchFamily="34" charset="0"/>
            </a:endParaRPr>
          </a:p>
        </p:txBody>
      </p:sp>
      <p:sp>
        <p:nvSpPr>
          <p:cNvPr id="136" name="Oval 135"/>
          <p:cNvSpPr/>
          <p:nvPr/>
        </p:nvSpPr>
        <p:spPr>
          <a:xfrm>
            <a:off x="8276153" y="3750734"/>
            <a:ext cx="425352" cy="410381"/>
          </a:xfrm>
          <a:prstGeom prst="ellipse">
            <a:avLst/>
          </a:prstGeom>
          <a:solidFill>
            <a:schemeClr val="bg1">
              <a:lumMod val="8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anose="020B0604020202020204" pitchFamily="34" charset="0"/>
              <a:cs typeface="Arial" panose="020B0604020202020204" pitchFamily="34" charset="0"/>
            </a:endParaRPr>
          </a:p>
        </p:txBody>
      </p:sp>
      <p:sp>
        <p:nvSpPr>
          <p:cNvPr id="137" name="Oval 136"/>
          <p:cNvSpPr/>
          <p:nvPr/>
        </p:nvSpPr>
        <p:spPr>
          <a:xfrm>
            <a:off x="8268749" y="4517759"/>
            <a:ext cx="425352" cy="410381"/>
          </a:xfrm>
          <a:prstGeom prst="ellipse">
            <a:avLst/>
          </a:prstGeom>
          <a:solidFill>
            <a:schemeClr val="bg1">
              <a:lumMod val="8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anose="020B0604020202020204" pitchFamily="34" charset="0"/>
              <a:cs typeface="Arial" panose="020B0604020202020204" pitchFamily="34" charset="0"/>
            </a:endParaRPr>
          </a:p>
        </p:txBody>
      </p:sp>
      <p:sp>
        <p:nvSpPr>
          <p:cNvPr id="138" name="Oval 137"/>
          <p:cNvSpPr/>
          <p:nvPr/>
        </p:nvSpPr>
        <p:spPr>
          <a:xfrm>
            <a:off x="8265457" y="5362906"/>
            <a:ext cx="425352" cy="410381"/>
          </a:xfrm>
          <a:prstGeom prst="ellipse">
            <a:avLst/>
          </a:prstGeom>
          <a:solidFill>
            <a:schemeClr val="bg1">
              <a:lumMod val="8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anose="020B0604020202020204" pitchFamily="34" charset="0"/>
              <a:cs typeface="Arial" panose="020B0604020202020204" pitchFamily="34" charset="0"/>
            </a:endParaRPr>
          </a:p>
        </p:txBody>
      </p:sp>
      <p:sp>
        <p:nvSpPr>
          <p:cNvPr id="139" name="Freeform 17"/>
          <p:cNvSpPr>
            <a:spLocks/>
          </p:cNvSpPr>
          <p:nvPr/>
        </p:nvSpPr>
        <p:spPr bwMode="auto">
          <a:xfrm>
            <a:off x="8346463" y="2301428"/>
            <a:ext cx="271589" cy="159524"/>
          </a:xfrm>
          <a:custGeom>
            <a:avLst/>
            <a:gdLst>
              <a:gd name="T0" fmla="*/ 192 w 229"/>
              <a:gd name="T1" fmla="*/ 0 h 163"/>
              <a:gd name="T2" fmla="*/ 95 w 229"/>
              <a:gd name="T3" fmla="*/ 87 h 163"/>
              <a:gd name="T4" fmla="*/ 39 w 229"/>
              <a:gd name="T5" fmla="*/ 30 h 163"/>
              <a:gd name="T6" fmla="*/ 0 w 229"/>
              <a:gd name="T7" fmla="*/ 69 h 163"/>
              <a:gd name="T8" fmla="*/ 73 w 229"/>
              <a:gd name="T9" fmla="*/ 143 h 163"/>
              <a:gd name="T10" fmla="*/ 92 w 229"/>
              <a:gd name="T11" fmla="*/ 163 h 163"/>
              <a:gd name="T12" fmla="*/ 112 w 229"/>
              <a:gd name="T13" fmla="*/ 146 h 163"/>
              <a:gd name="T14" fmla="*/ 229 w 229"/>
              <a:gd name="T15" fmla="*/ 42 h 163"/>
              <a:gd name="T16" fmla="*/ 192 w 229"/>
              <a:gd name="T17"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163">
                <a:moveTo>
                  <a:pt x="192" y="0"/>
                </a:moveTo>
                <a:lnTo>
                  <a:pt x="95" y="87"/>
                </a:lnTo>
                <a:lnTo>
                  <a:pt x="39" y="30"/>
                </a:lnTo>
                <a:lnTo>
                  <a:pt x="0" y="69"/>
                </a:lnTo>
                <a:lnTo>
                  <a:pt x="73" y="143"/>
                </a:lnTo>
                <a:lnTo>
                  <a:pt x="92" y="163"/>
                </a:lnTo>
                <a:lnTo>
                  <a:pt x="112" y="146"/>
                </a:lnTo>
                <a:lnTo>
                  <a:pt x="229" y="42"/>
                </a:lnTo>
                <a:lnTo>
                  <a:pt x="192"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latin typeface="Arial" panose="020B0604020202020204" pitchFamily="34" charset="0"/>
              <a:cs typeface="Arial" panose="020B0604020202020204" pitchFamily="34" charset="0"/>
            </a:endParaRPr>
          </a:p>
        </p:txBody>
      </p:sp>
      <p:sp>
        <p:nvSpPr>
          <p:cNvPr id="140" name="Freeform 17"/>
          <p:cNvSpPr>
            <a:spLocks/>
          </p:cNvSpPr>
          <p:nvPr/>
        </p:nvSpPr>
        <p:spPr bwMode="auto">
          <a:xfrm>
            <a:off x="8363068" y="3073644"/>
            <a:ext cx="271589" cy="159524"/>
          </a:xfrm>
          <a:custGeom>
            <a:avLst/>
            <a:gdLst>
              <a:gd name="T0" fmla="*/ 192 w 229"/>
              <a:gd name="T1" fmla="*/ 0 h 163"/>
              <a:gd name="T2" fmla="*/ 95 w 229"/>
              <a:gd name="T3" fmla="*/ 87 h 163"/>
              <a:gd name="T4" fmla="*/ 39 w 229"/>
              <a:gd name="T5" fmla="*/ 30 h 163"/>
              <a:gd name="T6" fmla="*/ 0 w 229"/>
              <a:gd name="T7" fmla="*/ 69 h 163"/>
              <a:gd name="T8" fmla="*/ 73 w 229"/>
              <a:gd name="T9" fmla="*/ 143 h 163"/>
              <a:gd name="T10" fmla="*/ 92 w 229"/>
              <a:gd name="T11" fmla="*/ 163 h 163"/>
              <a:gd name="T12" fmla="*/ 112 w 229"/>
              <a:gd name="T13" fmla="*/ 146 h 163"/>
              <a:gd name="T14" fmla="*/ 229 w 229"/>
              <a:gd name="T15" fmla="*/ 42 h 163"/>
              <a:gd name="T16" fmla="*/ 192 w 229"/>
              <a:gd name="T17"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163">
                <a:moveTo>
                  <a:pt x="192" y="0"/>
                </a:moveTo>
                <a:lnTo>
                  <a:pt x="95" y="87"/>
                </a:lnTo>
                <a:lnTo>
                  <a:pt x="39" y="30"/>
                </a:lnTo>
                <a:lnTo>
                  <a:pt x="0" y="69"/>
                </a:lnTo>
                <a:lnTo>
                  <a:pt x="73" y="143"/>
                </a:lnTo>
                <a:lnTo>
                  <a:pt x="92" y="163"/>
                </a:lnTo>
                <a:lnTo>
                  <a:pt x="112" y="146"/>
                </a:lnTo>
                <a:lnTo>
                  <a:pt x="229" y="42"/>
                </a:lnTo>
                <a:lnTo>
                  <a:pt x="192"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latin typeface="Arial" panose="020B0604020202020204" pitchFamily="34" charset="0"/>
              <a:cs typeface="Arial" panose="020B0604020202020204" pitchFamily="34" charset="0"/>
            </a:endParaRPr>
          </a:p>
        </p:txBody>
      </p:sp>
      <p:sp>
        <p:nvSpPr>
          <p:cNvPr id="141" name="Freeform 17"/>
          <p:cNvSpPr>
            <a:spLocks/>
          </p:cNvSpPr>
          <p:nvPr/>
        </p:nvSpPr>
        <p:spPr bwMode="auto">
          <a:xfrm>
            <a:off x="8363068" y="3873910"/>
            <a:ext cx="271589" cy="159524"/>
          </a:xfrm>
          <a:custGeom>
            <a:avLst/>
            <a:gdLst>
              <a:gd name="T0" fmla="*/ 192 w 229"/>
              <a:gd name="T1" fmla="*/ 0 h 163"/>
              <a:gd name="T2" fmla="*/ 95 w 229"/>
              <a:gd name="T3" fmla="*/ 87 h 163"/>
              <a:gd name="T4" fmla="*/ 39 w 229"/>
              <a:gd name="T5" fmla="*/ 30 h 163"/>
              <a:gd name="T6" fmla="*/ 0 w 229"/>
              <a:gd name="T7" fmla="*/ 69 h 163"/>
              <a:gd name="T8" fmla="*/ 73 w 229"/>
              <a:gd name="T9" fmla="*/ 143 h 163"/>
              <a:gd name="T10" fmla="*/ 92 w 229"/>
              <a:gd name="T11" fmla="*/ 163 h 163"/>
              <a:gd name="T12" fmla="*/ 112 w 229"/>
              <a:gd name="T13" fmla="*/ 146 h 163"/>
              <a:gd name="T14" fmla="*/ 229 w 229"/>
              <a:gd name="T15" fmla="*/ 42 h 163"/>
              <a:gd name="T16" fmla="*/ 192 w 229"/>
              <a:gd name="T17"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163">
                <a:moveTo>
                  <a:pt x="192" y="0"/>
                </a:moveTo>
                <a:lnTo>
                  <a:pt x="95" y="87"/>
                </a:lnTo>
                <a:lnTo>
                  <a:pt x="39" y="30"/>
                </a:lnTo>
                <a:lnTo>
                  <a:pt x="0" y="69"/>
                </a:lnTo>
                <a:lnTo>
                  <a:pt x="73" y="143"/>
                </a:lnTo>
                <a:lnTo>
                  <a:pt x="92" y="163"/>
                </a:lnTo>
                <a:lnTo>
                  <a:pt x="112" y="146"/>
                </a:lnTo>
                <a:lnTo>
                  <a:pt x="229" y="42"/>
                </a:lnTo>
                <a:lnTo>
                  <a:pt x="192"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latin typeface="Arial" panose="020B0604020202020204" pitchFamily="34" charset="0"/>
              <a:cs typeface="Arial" panose="020B0604020202020204" pitchFamily="34" charset="0"/>
            </a:endParaRPr>
          </a:p>
        </p:txBody>
      </p:sp>
      <p:sp>
        <p:nvSpPr>
          <p:cNvPr id="142" name="Freeform 17"/>
          <p:cNvSpPr>
            <a:spLocks/>
          </p:cNvSpPr>
          <p:nvPr/>
        </p:nvSpPr>
        <p:spPr bwMode="auto">
          <a:xfrm>
            <a:off x="8364131" y="4641456"/>
            <a:ext cx="271589" cy="159524"/>
          </a:xfrm>
          <a:custGeom>
            <a:avLst/>
            <a:gdLst>
              <a:gd name="T0" fmla="*/ 192 w 229"/>
              <a:gd name="T1" fmla="*/ 0 h 163"/>
              <a:gd name="T2" fmla="*/ 95 w 229"/>
              <a:gd name="T3" fmla="*/ 87 h 163"/>
              <a:gd name="T4" fmla="*/ 39 w 229"/>
              <a:gd name="T5" fmla="*/ 30 h 163"/>
              <a:gd name="T6" fmla="*/ 0 w 229"/>
              <a:gd name="T7" fmla="*/ 69 h 163"/>
              <a:gd name="T8" fmla="*/ 73 w 229"/>
              <a:gd name="T9" fmla="*/ 143 h 163"/>
              <a:gd name="T10" fmla="*/ 92 w 229"/>
              <a:gd name="T11" fmla="*/ 163 h 163"/>
              <a:gd name="T12" fmla="*/ 112 w 229"/>
              <a:gd name="T13" fmla="*/ 146 h 163"/>
              <a:gd name="T14" fmla="*/ 229 w 229"/>
              <a:gd name="T15" fmla="*/ 42 h 163"/>
              <a:gd name="T16" fmla="*/ 192 w 229"/>
              <a:gd name="T17"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163">
                <a:moveTo>
                  <a:pt x="192" y="0"/>
                </a:moveTo>
                <a:lnTo>
                  <a:pt x="95" y="87"/>
                </a:lnTo>
                <a:lnTo>
                  <a:pt x="39" y="30"/>
                </a:lnTo>
                <a:lnTo>
                  <a:pt x="0" y="69"/>
                </a:lnTo>
                <a:lnTo>
                  <a:pt x="73" y="143"/>
                </a:lnTo>
                <a:lnTo>
                  <a:pt x="92" y="163"/>
                </a:lnTo>
                <a:lnTo>
                  <a:pt x="112" y="146"/>
                </a:lnTo>
                <a:lnTo>
                  <a:pt x="229" y="42"/>
                </a:lnTo>
                <a:lnTo>
                  <a:pt x="192"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latin typeface="Arial" panose="020B0604020202020204" pitchFamily="34" charset="0"/>
              <a:cs typeface="Arial" panose="020B0604020202020204" pitchFamily="34" charset="0"/>
            </a:endParaRPr>
          </a:p>
        </p:txBody>
      </p:sp>
      <p:sp>
        <p:nvSpPr>
          <p:cNvPr id="143" name="Freeform 17"/>
          <p:cNvSpPr>
            <a:spLocks/>
          </p:cNvSpPr>
          <p:nvPr/>
        </p:nvSpPr>
        <p:spPr bwMode="auto">
          <a:xfrm>
            <a:off x="8337716" y="5468388"/>
            <a:ext cx="271589" cy="159524"/>
          </a:xfrm>
          <a:custGeom>
            <a:avLst/>
            <a:gdLst>
              <a:gd name="T0" fmla="*/ 192 w 229"/>
              <a:gd name="T1" fmla="*/ 0 h 163"/>
              <a:gd name="T2" fmla="*/ 95 w 229"/>
              <a:gd name="T3" fmla="*/ 87 h 163"/>
              <a:gd name="T4" fmla="*/ 39 w 229"/>
              <a:gd name="T5" fmla="*/ 30 h 163"/>
              <a:gd name="T6" fmla="*/ 0 w 229"/>
              <a:gd name="T7" fmla="*/ 69 h 163"/>
              <a:gd name="T8" fmla="*/ 73 w 229"/>
              <a:gd name="T9" fmla="*/ 143 h 163"/>
              <a:gd name="T10" fmla="*/ 92 w 229"/>
              <a:gd name="T11" fmla="*/ 163 h 163"/>
              <a:gd name="T12" fmla="*/ 112 w 229"/>
              <a:gd name="T13" fmla="*/ 146 h 163"/>
              <a:gd name="T14" fmla="*/ 229 w 229"/>
              <a:gd name="T15" fmla="*/ 42 h 163"/>
              <a:gd name="T16" fmla="*/ 192 w 229"/>
              <a:gd name="T17"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163">
                <a:moveTo>
                  <a:pt x="192" y="0"/>
                </a:moveTo>
                <a:lnTo>
                  <a:pt x="95" y="87"/>
                </a:lnTo>
                <a:lnTo>
                  <a:pt x="39" y="30"/>
                </a:lnTo>
                <a:lnTo>
                  <a:pt x="0" y="69"/>
                </a:lnTo>
                <a:lnTo>
                  <a:pt x="73" y="143"/>
                </a:lnTo>
                <a:lnTo>
                  <a:pt x="92" y="163"/>
                </a:lnTo>
                <a:lnTo>
                  <a:pt x="112" y="146"/>
                </a:lnTo>
                <a:lnTo>
                  <a:pt x="229" y="42"/>
                </a:lnTo>
                <a:lnTo>
                  <a:pt x="192"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latin typeface="Arial" panose="020B0604020202020204" pitchFamily="34" charset="0"/>
              <a:cs typeface="Arial" panose="020B0604020202020204" pitchFamily="34" charset="0"/>
            </a:endParaRPr>
          </a:p>
        </p:txBody>
      </p:sp>
      <p:sp>
        <p:nvSpPr>
          <p:cNvPr id="144" name="Rectangle 143"/>
          <p:cNvSpPr/>
          <p:nvPr/>
        </p:nvSpPr>
        <p:spPr>
          <a:xfrm>
            <a:off x="9069972" y="4573697"/>
            <a:ext cx="2207631" cy="338554"/>
          </a:xfrm>
          <a:prstGeom prst="rect">
            <a:avLst/>
          </a:prstGeom>
        </p:spPr>
        <p:txBody>
          <a:bodyPr wrap="square">
            <a:spAutoFit/>
          </a:bodyPr>
          <a:lstStyle/>
          <a:p>
            <a:r>
              <a:rPr lang="mn-MN" altLang="en-US" sz="1600" b="1" dirty="0">
                <a:solidFill>
                  <a:srgbClr val="FFC000"/>
                </a:solidFill>
                <a:effectLst>
                  <a:outerShdw blurRad="38100" dist="38100" dir="2700000" algn="tl">
                    <a:srgbClr val="000000">
                      <a:alpha val="43137"/>
                    </a:srgbClr>
                  </a:outerShdw>
                </a:effectLst>
                <a:latin typeface="Arial" pitchFamily="34" charset="0"/>
                <a:cs typeface="Arial" pitchFamily="34" charset="0"/>
              </a:rPr>
              <a:t>НХСХХ, Нордик сан</a:t>
            </a:r>
            <a:endParaRPr lang="en-US" sz="16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68" name="Rectangle 67"/>
          <p:cNvSpPr/>
          <p:nvPr/>
        </p:nvSpPr>
        <p:spPr>
          <a:xfrm>
            <a:off x="3119244" y="287868"/>
            <a:ext cx="8158356" cy="8000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2000" b="1" dirty="0" smtClean="0">
                <a:solidFill>
                  <a:schemeClr val="bg1"/>
                </a:solidFill>
                <a:latin typeface="Arial" panose="020B0604020202020204" pitchFamily="34" charset="0"/>
                <a:cs typeface="Arial" panose="020B0604020202020204" pitchFamily="34" charset="0"/>
              </a:rPr>
              <a:t>ХЭРЭГЖСЭН ТӨСӨЛ, ХӨТӨЛБӨР, ХӨРӨНГӨ ОРУУЛАЛТ</a:t>
            </a:r>
            <a:endParaRPr lang="en-US" sz="2000" dirty="0">
              <a:solidFill>
                <a:schemeClr val="bg1"/>
              </a:solidFill>
              <a:latin typeface="Arial" panose="020B0604020202020204" pitchFamily="34" charset="0"/>
              <a:cs typeface="Arial" panose="020B0604020202020204" pitchFamily="34" charset="0"/>
            </a:endParaRPr>
          </a:p>
        </p:txBody>
      </p:sp>
      <p:sp>
        <p:nvSpPr>
          <p:cNvPr id="69" name="Rectangle 68"/>
          <p:cNvSpPr/>
          <p:nvPr/>
        </p:nvSpPr>
        <p:spPr>
          <a:xfrm>
            <a:off x="9037204" y="5156702"/>
            <a:ext cx="2071063" cy="584775"/>
          </a:xfrm>
          <a:prstGeom prst="rect">
            <a:avLst/>
          </a:prstGeom>
        </p:spPr>
        <p:txBody>
          <a:bodyPr wrap="square">
            <a:spAutoFit/>
          </a:bodyPr>
          <a:lstStyle/>
          <a:p>
            <a:pPr algn="just"/>
            <a:r>
              <a:rPr lang="mn-MN" altLang="en-US" sz="1600" b="1" dirty="0">
                <a:solidFill>
                  <a:srgbClr val="FFC000"/>
                </a:solidFill>
                <a:effectLst>
                  <a:outerShdw blurRad="38100" dist="38100" dir="2700000" algn="tl">
                    <a:srgbClr val="000000">
                      <a:alpha val="43137"/>
                    </a:srgbClr>
                  </a:outerShdw>
                </a:effectLst>
                <a:latin typeface="Arial" pitchFamily="34" charset="0"/>
                <a:cs typeface="Arial" pitchFamily="34" charset="0"/>
              </a:rPr>
              <a:t>Монгол улсын Засгийн газар</a:t>
            </a:r>
            <a:endParaRPr lang="en-US" sz="16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70" name="Rectangle 69"/>
          <p:cNvSpPr/>
          <p:nvPr/>
        </p:nvSpPr>
        <p:spPr>
          <a:xfrm>
            <a:off x="9069972" y="3699359"/>
            <a:ext cx="2071063" cy="584775"/>
          </a:xfrm>
          <a:prstGeom prst="rect">
            <a:avLst/>
          </a:prstGeom>
        </p:spPr>
        <p:txBody>
          <a:bodyPr wrap="square">
            <a:spAutoFit/>
          </a:bodyPr>
          <a:lstStyle/>
          <a:p>
            <a:pPr algn="just"/>
            <a:r>
              <a:rPr lang="mn-MN" altLang="en-US" sz="1600" b="1" dirty="0">
                <a:solidFill>
                  <a:srgbClr val="FFC000"/>
                </a:solidFill>
                <a:effectLst>
                  <a:outerShdw blurRad="38100" dist="38100" dir="2700000" algn="tl">
                    <a:srgbClr val="000000">
                      <a:alpha val="43137"/>
                    </a:srgbClr>
                  </a:outerShdw>
                </a:effectLst>
                <a:latin typeface="Arial" pitchFamily="34" charset="0"/>
                <a:cs typeface="Arial" pitchFamily="34" charset="0"/>
              </a:rPr>
              <a:t>Монгол улсын Засгийн газар</a:t>
            </a:r>
            <a:endParaRPr lang="en-US" sz="16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71" name="Rectangle 70"/>
          <p:cNvSpPr/>
          <p:nvPr/>
        </p:nvSpPr>
        <p:spPr>
          <a:xfrm>
            <a:off x="9096398" y="2954399"/>
            <a:ext cx="2121935" cy="338554"/>
          </a:xfrm>
          <a:prstGeom prst="rect">
            <a:avLst/>
          </a:prstGeom>
        </p:spPr>
        <p:txBody>
          <a:bodyPr wrap="square">
            <a:spAutoFit/>
          </a:bodyPr>
          <a:lstStyle/>
          <a:p>
            <a:pPr algn="just"/>
            <a:r>
              <a:rPr lang="mn-MN" altLang="en-US" sz="1600" b="1" dirty="0">
                <a:solidFill>
                  <a:srgbClr val="FFC000"/>
                </a:solidFill>
                <a:effectLst>
                  <a:outerShdw blurRad="38100" dist="38100" dir="2700000" algn="tl">
                    <a:srgbClr val="000000">
                      <a:alpha val="43137"/>
                    </a:srgbClr>
                  </a:outerShdw>
                </a:effectLst>
                <a:latin typeface="Arial" pitchFamily="34" charset="0"/>
                <a:cs typeface="Arial" pitchFamily="34" charset="0"/>
              </a:rPr>
              <a:t>Дэлхийн зөн ОУБ</a:t>
            </a:r>
            <a:endParaRPr lang="en-US" altLang="en-US" sz="16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74" name="Rectangle 73"/>
          <p:cNvSpPr/>
          <p:nvPr/>
        </p:nvSpPr>
        <p:spPr>
          <a:xfrm>
            <a:off x="9096398" y="2079282"/>
            <a:ext cx="2291269" cy="584775"/>
          </a:xfrm>
          <a:prstGeom prst="rect">
            <a:avLst/>
          </a:prstGeom>
        </p:spPr>
        <p:txBody>
          <a:bodyPr wrap="square">
            <a:spAutoFit/>
          </a:bodyPr>
          <a:lstStyle/>
          <a:p>
            <a:pPr algn="just"/>
            <a:r>
              <a:rPr lang="mn-MN" altLang="en-US" sz="1600" b="1" dirty="0">
                <a:solidFill>
                  <a:srgbClr val="FFC000"/>
                </a:solidFill>
                <a:effectLst>
                  <a:outerShdw blurRad="38100" dist="38100" dir="2700000" algn="tl">
                    <a:srgbClr val="000000">
                      <a:alpha val="43137"/>
                    </a:srgbClr>
                  </a:outerShdw>
                </a:effectLst>
                <a:latin typeface="Arial" pitchFamily="34" charset="0"/>
                <a:cs typeface="Arial" pitchFamily="34" charset="0"/>
              </a:rPr>
              <a:t>Оюутолгой ХХК-ний МБС-ын төсөл</a:t>
            </a:r>
            <a:endParaRPr lang="en-US" sz="16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75" name="Rectangle 74"/>
          <p:cNvSpPr/>
          <p:nvPr/>
        </p:nvSpPr>
        <p:spPr>
          <a:xfrm>
            <a:off x="9133734" y="1279355"/>
            <a:ext cx="2253933" cy="584775"/>
          </a:xfrm>
          <a:prstGeom prst="rect">
            <a:avLst/>
          </a:prstGeom>
        </p:spPr>
        <p:txBody>
          <a:bodyPr wrap="square">
            <a:spAutoFit/>
          </a:bodyPr>
          <a:lstStyle/>
          <a:p>
            <a:pPr algn="just"/>
            <a:r>
              <a:rPr lang="mn-MN" altLang="en-US" sz="1600" b="1" dirty="0">
                <a:solidFill>
                  <a:srgbClr val="FFC000"/>
                </a:solidFill>
                <a:effectLst>
                  <a:outerShdw blurRad="38100" dist="38100" dir="2700000" algn="tl">
                    <a:srgbClr val="000000">
                      <a:alpha val="43137"/>
                    </a:srgbClr>
                  </a:outerShdw>
                </a:effectLst>
                <a:latin typeface="Arial" pitchFamily="34" charset="0"/>
                <a:cs typeface="Arial" pitchFamily="34" charset="0"/>
              </a:rPr>
              <a:t>ММСС-ийн ТМБС-ийн төсөл</a:t>
            </a:r>
          </a:p>
        </p:txBody>
      </p:sp>
    </p:spTree>
    <p:extLst>
      <p:ext uri="{BB962C8B-B14F-4D97-AF65-F5344CB8AC3E}">
        <p14:creationId xmlns:p14="http://schemas.microsoft.com/office/powerpoint/2010/main" val="6104262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1447800" y="457201"/>
            <a:ext cx="9829800" cy="8000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Arial" panose="020B0604020202020204" pitchFamily="34" charset="0"/>
                <a:cs typeface="Arial" panose="020B0604020202020204" pitchFamily="34" charset="0"/>
              </a:rPr>
              <a:t>IMPLEMENTED PROJECT AND PROGRAMS</a:t>
            </a:r>
            <a:endParaRPr lang="en-US" sz="2000" dirty="0">
              <a:solidFill>
                <a:schemeClr val="bg1"/>
              </a:solidFill>
              <a:latin typeface="Arial" panose="020B0604020202020204" pitchFamily="34" charset="0"/>
              <a:cs typeface="Arial" panose="020B0604020202020204" pitchFamily="34" charset="0"/>
            </a:endParaRPr>
          </a:p>
        </p:txBody>
      </p:sp>
      <p:sp>
        <p:nvSpPr>
          <p:cNvPr id="86" name="Rectangle 85"/>
          <p:cNvSpPr/>
          <p:nvPr/>
        </p:nvSpPr>
        <p:spPr>
          <a:xfrm>
            <a:off x="8144936" y="3577662"/>
            <a:ext cx="670173" cy="7064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grpSp>
        <p:nvGrpSpPr>
          <p:cNvPr id="2" name="Group 1"/>
          <p:cNvGrpSpPr/>
          <p:nvPr/>
        </p:nvGrpSpPr>
        <p:grpSpPr>
          <a:xfrm>
            <a:off x="925257" y="1257300"/>
            <a:ext cx="10632612" cy="4878227"/>
            <a:chOff x="932135" y="1257300"/>
            <a:chExt cx="10632612" cy="4878227"/>
          </a:xfrm>
        </p:grpSpPr>
        <p:grpSp>
          <p:nvGrpSpPr>
            <p:cNvPr id="8" name="Group 7"/>
            <p:cNvGrpSpPr/>
            <p:nvPr/>
          </p:nvGrpSpPr>
          <p:grpSpPr>
            <a:xfrm>
              <a:off x="932135" y="1746407"/>
              <a:ext cx="4387977" cy="4389120"/>
              <a:chOff x="981635" y="1586752"/>
              <a:chExt cx="4020671" cy="4023360"/>
            </a:xfrm>
            <a:scene3d>
              <a:camera prst="perspectiveFront" fov="2700000">
                <a:rot lat="19086000" lon="19067999" rev="3108000"/>
              </a:camera>
              <a:lightRig rig="chilly" dir="t"/>
            </a:scene3d>
          </p:grpSpPr>
          <p:sp>
            <p:nvSpPr>
              <p:cNvPr id="4" name="Oval 3"/>
              <p:cNvSpPr/>
              <p:nvPr/>
            </p:nvSpPr>
            <p:spPr>
              <a:xfrm>
                <a:off x="981635" y="1586752"/>
                <a:ext cx="4020671" cy="4023360"/>
              </a:xfrm>
              <a:prstGeom prst="ellipse">
                <a:avLst/>
              </a:prstGeom>
              <a:ln w="34925">
                <a:solidFill>
                  <a:srgbClr val="FFFFFF"/>
                </a:solidFill>
              </a:ln>
              <a:effectLst>
                <a:outerShdw blurRad="317500" dir="2700000" algn="ctr">
                  <a:srgbClr val="000000">
                    <a:alpha val="43000"/>
                  </a:srgbClr>
                </a:outerShdw>
              </a:effectLst>
              <a:sp3d extrusionH="158750" prstMaterial="matte">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5" name="Oval 4"/>
              <p:cNvSpPr/>
              <p:nvPr/>
            </p:nvSpPr>
            <p:spPr>
              <a:xfrm>
                <a:off x="1300330" y="1906792"/>
                <a:ext cx="3383280" cy="3383280"/>
              </a:xfrm>
              <a:prstGeom prst="ellipse">
                <a:avLst/>
              </a:prstGeom>
              <a:solidFill>
                <a:schemeClr val="accent2"/>
              </a:solidFill>
              <a:ln w="34925">
                <a:solidFill>
                  <a:srgbClr val="FFFFFF"/>
                </a:solidFill>
              </a:ln>
              <a:effectLst>
                <a:outerShdw blurRad="317500" dir="2700000" algn="ctr">
                  <a:srgbClr val="000000">
                    <a:alpha val="43000"/>
                  </a:srgbClr>
                </a:outerShdw>
              </a:effectLst>
              <a:sp3d z="317500" extrusionH="158750" prstMaterial="matte">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6" name="Oval 5"/>
              <p:cNvSpPr/>
              <p:nvPr/>
            </p:nvSpPr>
            <p:spPr>
              <a:xfrm>
                <a:off x="1711810" y="2318272"/>
                <a:ext cx="2560320" cy="2560320"/>
              </a:xfrm>
              <a:prstGeom prst="ellipse">
                <a:avLst/>
              </a:prstGeom>
              <a:solidFill>
                <a:schemeClr val="accent3"/>
              </a:solidFill>
              <a:ln w="34925">
                <a:solidFill>
                  <a:srgbClr val="FFFFFF"/>
                </a:solidFill>
              </a:ln>
              <a:effectLst>
                <a:outerShdw blurRad="317500" dir="2700000" algn="ctr">
                  <a:srgbClr val="000000">
                    <a:alpha val="43000"/>
                  </a:srgbClr>
                </a:outerShdw>
              </a:effectLst>
              <a:sp3d z="635000" extrusionH="158750" prstMaterial="matte">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7" name="Oval 6"/>
              <p:cNvSpPr/>
              <p:nvPr/>
            </p:nvSpPr>
            <p:spPr>
              <a:xfrm>
                <a:off x="2123290" y="2729752"/>
                <a:ext cx="1737360" cy="1737360"/>
              </a:xfrm>
              <a:prstGeom prst="ellipse">
                <a:avLst/>
              </a:prstGeom>
              <a:solidFill>
                <a:schemeClr val="accent4"/>
              </a:solidFill>
              <a:ln w="34925">
                <a:solidFill>
                  <a:srgbClr val="FFFFFF"/>
                </a:solidFill>
              </a:ln>
              <a:effectLst>
                <a:outerShdw blurRad="317500" dir="2700000" algn="ctr">
                  <a:srgbClr val="000000">
                    <a:alpha val="43000"/>
                  </a:srgbClr>
                </a:outerShdw>
              </a:effectLst>
              <a:sp3d z="952500" extrusionH="158750" prstMaterial="matte">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grpSp>
        <p:sp>
          <p:nvSpPr>
            <p:cNvPr id="18" name="TextBox 17"/>
            <p:cNvSpPr txBox="1"/>
            <p:nvPr/>
          </p:nvSpPr>
          <p:spPr>
            <a:xfrm>
              <a:off x="6170614" y="2971800"/>
              <a:ext cx="1607178" cy="369332"/>
            </a:xfrm>
            <a:prstGeom prst="rect">
              <a:avLst/>
            </a:prstGeom>
            <a:noFill/>
          </p:spPr>
          <p:txBody>
            <a:bodyPr wrap="square" rtlCol="0">
              <a:spAutoFit/>
            </a:bodyPr>
            <a:lstStyle/>
            <a:p>
              <a:r>
                <a:rPr lang="en-US" b="1" dirty="0">
                  <a:solidFill>
                    <a:srgbClr val="FFCE0E"/>
                  </a:solidFill>
                  <a:latin typeface="Arial" panose="020B0604020202020204" pitchFamily="34" charset="0"/>
                  <a:cs typeface="Arial" panose="020B0604020202020204" pitchFamily="34" charset="0"/>
                </a:rPr>
                <a:t>350M </a:t>
              </a:r>
              <a:r>
                <a:rPr lang="mn-MN" b="1" dirty="0">
                  <a:solidFill>
                    <a:srgbClr val="FFCE0E"/>
                  </a:solidFill>
                  <a:latin typeface="Arial" panose="020B0604020202020204" pitchFamily="34" charset="0"/>
                  <a:cs typeface="Arial" panose="020B0604020202020204" pitchFamily="34" charset="0"/>
                </a:rPr>
                <a:t>₮</a:t>
              </a:r>
              <a:endParaRPr lang="en-US" b="1" dirty="0">
                <a:solidFill>
                  <a:srgbClr val="FFCE0E"/>
                </a:solidFill>
                <a:latin typeface="Arial" panose="020B0604020202020204" pitchFamily="34" charset="0"/>
                <a:cs typeface="Arial" panose="020B0604020202020204" pitchFamily="34" charset="0"/>
              </a:endParaRPr>
            </a:p>
          </p:txBody>
        </p:sp>
        <p:grpSp>
          <p:nvGrpSpPr>
            <p:cNvPr id="33" name="Group 32"/>
            <p:cNvGrpSpPr/>
            <p:nvPr/>
          </p:nvGrpSpPr>
          <p:grpSpPr>
            <a:xfrm>
              <a:off x="4401913" y="3500735"/>
              <a:ext cx="3094306" cy="369332"/>
              <a:chOff x="4228575" y="3032666"/>
              <a:chExt cx="3095112" cy="369332"/>
            </a:xfrm>
          </p:grpSpPr>
          <p:cxnSp>
            <p:nvCxnSpPr>
              <p:cNvPr id="11" name="Straight Connector 10"/>
              <p:cNvCxnSpPr/>
              <p:nvPr/>
            </p:nvCxnSpPr>
            <p:spPr>
              <a:xfrm>
                <a:off x="4228575" y="3265731"/>
                <a:ext cx="1635197" cy="0"/>
              </a:xfrm>
              <a:prstGeom prst="line">
                <a:avLst/>
              </a:prstGeom>
              <a:ln>
                <a:headEnd type="oval" w="med" len="med"/>
                <a:tailEnd type="oval" w="med" len="med"/>
              </a:ln>
            </p:spPr>
            <p:style>
              <a:lnRef idx="1">
                <a:schemeClr val="accent3"/>
              </a:lnRef>
              <a:fillRef idx="0">
                <a:schemeClr val="accent3"/>
              </a:fillRef>
              <a:effectRef idx="0">
                <a:schemeClr val="accent3"/>
              </a:effectRef>
              <a:fontRef idx="minor">
                <a:schemeClr val="tx1"/>
              </a:fontRef>
            </p:style>
          </p:cxnSp>
          <p:sp>
            <p:nvSpPr>
              <p:cNvPr id="19" name="TextBox 18"/>
              <p:cNvSpPr txBox="1"/>
              <p:nvPr/>
            </p:nvSpPr>
            <p:spPr>
              <a:xfrm>
                <a:off x="6066974" y="3032666"/>
                <a:ext cx="1256713" cy="369332"/>
              </a:xfrm>
              <a:prstGeom prst="rect">
                <a:avLst/>
              </a:prstGeom>
              <a:noFill/>
            </p:spPr>
            <p:txBody>
              <a:bodyPr wrap="square" rtlCol="0">
                <a:spAutoFit/>
              </a:bodyPr>
              <a:lstStyle/>
              <a:p>
                <a:r>
                  <a:rPr lang="mn-MN" b="1" dirty="0">
                    <a:solidFill>
                      <a:srgbClr val="FFCE0E"/>
                    </a:solidFill>
                    <a:latin typeface="Arial" panose="020B0604020202020204" pitchFamily="34" charset="0"/>
                    <a:cs typeface="Arial" panose="020B0604020202020204" pitchFamily="34" charset="0"/>
                  </a:rPr>
                  <a:t>800,0 </a:t>
                </a:r>
                <a:r>
                  <a:rPr lang="en-US" b="1" dirty="0">
                    <a:solidFill>
                      <a:srgbClr val="FFCE0E"/>
                    </a:solidFill>
                    <a:latin typeface="Arial" panose="020B0604020202020204" pitchFamily="34" charset="0"/>
                    <a:cs typeface="Arial" panose="020B0604020202020204" pitchFamily="34" charset="0"/>
                  </a:rPr>
                  <a:t>$</a:t>
                </a:r>
              </a:p>
            </p:txBody>
          </p:sp>
        </p:grpSp>
        <p:grpSp>
          <p:nvGrpSpPr>
            <p:cNvPr id="32" name="Group 31"/>
            <p:cNvGrpSpPr/>
            <p:nvPr/>
          </p:nvGrpSpPr>
          <p:grpSpPr>
            <a:xfrm>
              <a:off x="4774191" y="4034135"/>
              <a:ext cx="3177565" cy="369332"/>
              <a:chOff x="4315660" y="3506389"/>
              <a:chExt cx="3178393" cy="369332"/>
            </a:xfrm>
          </p:grpSpPr>
          <p:cxnSp>
            <p:nvCxnSpPr>
              <p:cNvPr id="13" name="Straight Connector 12"/>
              <p:cNvCxnSpPr>
                <a:cxnSpLocks/>
              </p:cNvCxnSpPr>
              <p:nvPr/>
            </p:nvCxnSpPr>
            <p:spPr>
              <a:xfrm>
                <a:off x="4315660" y="3739454"/>
                <a:ext cx="1548112" cy="0"/>
              </a:xfrm>
              <a:prstGeom prst="line">
                <a:avLst/>
              </a:prstGeom>
              <a:ln>
                <a:headEnd type="oval" w="med" len="med"/>
                <a:tailEnd type="oval" w="med" len="med"/>
              </a:ln>
            </p:spPr>
            <p:style>
              <a:lnRef idx="1">
                <a:schemeClr val="accent2"/>
              </a:lnRef>
              <a:fillRef idx="0">
                <a:schemeClr val="accent2"/>
              </a:fillRef>
              <a:effectRef idx="0">
                <a:schemeClr val="accent2"/>
              </a:effectRef>
              <a:fontRef idx="minor">
                <a:schemeClr val="tx1"/>
              </a:fontRef>
            </p:style>
          </p:cxnSp>
          <p:sp>
            <p:nvSpPr>
              <p:cNvPr id="20" name="TextBox 19"/>
              <p:cNvSpPr txBox="1"/>
              <p:nvPr/>
            </p:nvSpPr>
            <p:spPr>
              <a:xfrm>
                <a:off x="6066974" y="3506389"/>
                <a:ext cx="1427079" cy="369332"/>
              </a:xfrm>
              <a:prstGeom prst="rect">
                <a:avLst/>
              </a:prstGeom>
              <a:noFill/>
            </p:spPr>
            <p:txBody>
              <a:bodyPr wrap="square" rtlCol="0">
                <a:spAutoFit/>
              </a:bodyPr>
              <a:lstStyle/>
              <a:p>
                <a:r>
                  <a:rPr lang="en-US" b="1" dirty="0">
                    <a:solidFill>
                      <a:srgbClr val="FFCE0E"/>
                    </a:solidFill>
                    <a:latin typeface="Arial" panose="020B0604020202020204" pitchFamily="34" charset="0"/>
                    <a:cs typeface="Arial" panose="020B0604020202020204" pitchFamily="34" charset="0"/>
                  </a:rPr>
                  <a:t>2.5M $</a:t>
                </a:r>
              </a:p>
            </p:txBody>
          </p:sp>
        </p:grpSp>
        <p:grpSp>
          <p:nvGrpSpPr>
            <p:cNvPr id="31" name="Group 30"/>
            <p:cNvGrpSpPr/>
            <p:nvPr/>
          </p:nvGrpSpPr>
          <p:grpSpPr>
            <a:xfrm>
              <a:off x="4647087" y="4572111"/>
              <a:ext cx="3414154" cy="369332"/>
              <a:chOff x="4197484" y="3994737"/>
              <a:chExt cx="3415044" cy="369332"/>
            </a:xfrm>
          </p:grpSpPr>
          <p:cxnSp>
            <p:nvCxnSpPr>
              <p:cNvPr id="15" name="Straight Connector 14"/>
              <p:cNvCxnSpPr>
                <a:cxnSpLocks/>
              </p:cNvCxnSpPr>
              <p:nvPr/>
            </p:nvCxnSpPr>
            <p:spPr>
              <a:xfrm>
                <a:off x="4197484" y="4165600"/>
                <a:ext cx="1666288" cy="0"/>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052598" y="3994737"/>
                <a:ext cx="1559930" cy="369332"/>
              </a:xfrm>
              <a:prstGeom prst="rect">
                <a:avLst/>
              </a:prstGeom>
              <a:noFill/>
            </p:spPr>
            <p:txBody>
              <a:bodyPr wrap="square" rtlCol="0">
                <a:spAutoFit/>
              </a:bodyPr>
              <a:lstStyle/>
              <a:p>
                <a:r>
                  <a:rPr lang="en-US" b="1" dirty="0">
                    <a:solidFill>
                      <a:srgbClr val="FFCE0E"/>
                    </a:solidFill>
                    <a:latin typeface="Arial" panose="020B0604020202020204" pitchFamily="34" charset="0"/>
                    <a:cs typeface="Arial" panose="020B0604020202020204" pitchFamily="34" charset="0"/>
                  </a:rPr>
                  <a:t>3.5M $</a:t>
                </a:r>
              </a:p>
            </p:txBody>
          </p:sp>
        </p:grpSp>
        <p:grpSp>
          <p:nvGrpSpPr>
            <p:cNvPr id="49" name="Group 48"/>
            <p:cNvGrpSpPr/>
            <p:nvPr/>
          </p:nvGrpSpPr>
          <p:grpSpPr>
            <a:xfrm>
              <a:off x="8132980" y="1257300"/>
              <a:ext cx="3151500" cy="700206"/>
              <a:chOff x="7953828" y="1921944"/>
              <a:chExt cx="3152321" cy="700206"/>
            </a:xfrm>
          </p:grpSpPr>
          <p:sp>
            <p:nvSpPr>
              <p:cNvPr id="37" name="Rectangle 36"/>
              <p:cNvSpPr/>
              <p:nvPr/>
            </p:nvSpPr>
            <p:spPr>
              <a:xfrm>
                <a:off x="7953828" y="1921944"/>
                <a:ext cx="675320" cy="7002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42" name="Rectangle 41"/>
              <p:cNvSpPr/>
              <p:nvPr/>
            </p:nvSpPr>
            <p:spPr>
              <a:xfrm>
                <a:off x="8811332" y="1975819"/>
                <a:ext cx="2294817" cy="553998"/>
              </a:xfrm>
              <a:prstGeom prst="rect">
                <a:avLst/>
              </a:prstGeom>
            </p:spPr>
            <p:txBody>
              <a:bodyPr wrap="square">
                <a:spAutoFit/>
              </a:bodyPr>
              <a:lstStyle/>
              <a:p>
                <a:r>
                  <a:rPr lang="en-US" altLang="en-US" sz="1500" b="1" dirty="0">
                    <a:solidFill>
                      <a:srgbClr val="FFCE0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Mongolian Millennium Challenge Corporation</a:t>
                </a:r>
                <a:endParaRPr lang="mn-MN" altLang="en-US" sz="1500" b="1" dirty="0">
                  <a:solidFill>
                    <a:srgbClr val="FFCE0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48" name="Group 47"/>
            <p:cNvGrpSpPr/>
            <p:nvPr/>
          </p:nvGrpSpPr>
          <p:grpSpPr>
            <a:xfrm>
              <a:off x="8142143" y="2038039"/>
              <a:ext cx="3422604" cy="689032"/>
              <a:chOff x="7962993" y="2702683"/>
              <a:chExt cx="3423495" cy="689032"/>
            </a:xfrm>
          </p:grpSpPr>
          <p:sp>
            <p:nvSpPr>
              <p:cNvPr id="43" name="Rectangle 42"/>
              <p:cNvSpPr/>
              <p:nvPr/>
            </p:nvSpPr>
            <p:spPr>
              <a:xfrm>
                <a:off x="8786334" y="2714602"/>
                <a:ext cx="2600154" cy="553998"/>
              </a:xfrm>
              <a:prstGeom prst="rect">
                <a:avLst/>
              </a:prstGeom>
            </p:spPr>
            <p:txBody>
              <a:bodyPr wrap="square">
                <a:spAutoFit/>
              </a:bodyPr>
              <a:lstStyle/>
              <a:p>
                <a:pPr algn="just"/>
                <a:r>
                  <a:rPr lang="en-US" sz="1500" b="1" dirty="0">
                    <a:solidFill>
                      <a:srgbClr val="FFCE0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Vocational school project by </a:t>
                </a:r>
                <a:r>
                  <a:rPr lang="en-US" sz="1500" b="1" dirty="0" err="1">
                    <a:solidFill>
                      <a:srgbClr val="FFCE0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Oyutolgoi</a:t>
                </a:r>
                <a:r>
                  <a:rPr lang="en-US" sz="1500" b="1" dirty="0">
                    <a:solidFill>
                      <a:srgbClr val="FFCE0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LLC</a:t>
                </a:r>
              </a:p>
            </p:txBody>
          </p:sp>
          <p:sp>
            <p:nvSpPr>
              <p:cNvPr id="38" name="Rectangle 37"/>
              <p:cNvSpPr/>
              <p:nvPr/>
            </p:nvSpPr>
            <p:spPr>
              <a:xfrm>
                <a:off x="7962993" y="2702683"/>
                <a:ext cx="672423" cy="6890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grpSp>
        <p:grpSp>
          <p:nvGrpSpPr>
            <p:cNvPr id="47" name="Group 46"/>
            <p:cNvGrpSpPr/>
            <p:nvPr/>
          </p:nvGrpSpPr>
          <p:grpSpPr>
            <a:xfrm>
              <a:off x="8142142" y="2798062"/>
              <a:ext cx="3142339" cy="716807"/>
              <a:chOff x="7962991" y="3462705"/>
              <a:chExt cx="3143157" cy="716807"/>
            </a:xfrm>
          </p:grpSpPr>
          <p:sp>
            <p:nvSpPr>
              <p:cNvPr id="39" name="Rectangle 38"/>
              <p:cNvSpPr/>
              <p:nvPr/>
            </p:nvSpPr>
            <p:spPr>
              <a:xfrm>
                <a:off x="7962991" y="3462705"/>
                <a:ext cx="680024" cy="7168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44" name="Rectangle 43"/>
              <p:cNvSpPr/>
              <p:nvPr/>
            </p:nvSpPr>
            <p:spPr>
              <a:xfrm>
                <a:off x="8865166" y="3474897"/>
                <a:ext cx="2240982" cy="553998"/>
              </a:xfrm>
              <a:prstGeom prst="rect">
                <a:avLst/>
              </a:prstGeom>
            </p:spPr>
            <p:txBody>
              <a:bodyPr wrap="square">
                <a:spAutoFit/>
              </a:bodyPr>
              <a:lstStyle/>
              <a:p>
                <a:r>
                  <a:rPr lang="en-US" altLang="en-US" sz="1500" b="1" dirty="0">
                    <a:solidFill>
                      <a:srgbClr val="FFCE0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World Vision </a:t>
                </a:r>
                <a:endParaRPr lang="mn-MN" altLang="en-US" sz="1500" b="1" dirty="0" smtClean="0">
                  <a:solidFill>
                    <a:srgbClr val="FFCE0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altLang="en-US" sz="1500" b="1" dirty="0" smtClean="0">
                    <a:solidFill>
                      <a:srgbClr val="FFCE0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TVET </a:t>
                </a:r>
                <a:r>
                  <a:rPr lang="en-US" altLang="en-US" sz="1500" b="1" dirty="0">
                    <a:solidFill>
                      <a:srgbClr val="FFCE0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Project </a:t>
                </a:r>
              </a:p>
            </p:txBody>
          </p:sp>
        </p:grpSp>
        <p:sp>
          <p:nvSpPr>
            <p:cNvPr id="45" name="Rectangle 44"/>
            <p:cNvSpPr/>
            <p:nvPr/>
          </p:nvSpPr>
          <p:spPr>
            <a:xfrm>
              <a:off x="9044081" y="3669742"/>
              <a:ext cx="2418197" cy="323165"/>
            </a:xfrm>
            <a:prstGeom prst="rect">
              <a:avLst/>
            </a:prstGeom>
          </p:spPr>
          <p:txBody>
            <a:bodyPr wrap="square">
              <a:spAutoFit/>
            </a:bodyPr>
            <a:lstStyle/>
            <a:p>
              <a:r>
                <a:rPr lang="en-US" sz="1500" b="1" dirty="0">
                  <a:solidFill>
                    <a:srgbClr val="FFCE0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Mongolian Government</a:t>
              </a:r>
            </a:p>
          </p:txBody>
        </p:sp>
        <p:sp>
          <p:nvSpPr>
            <p:cNvPr id="80" name="Oval 79"/>
            <p:cNvSpPr/>
            <p:nvPr/>
          </p:nvSpPr>
          <p:spPr>
            <a:xfrm>
              <a:off x="2531873" y="3019275"/>
              <a:ext cx="1233235" cy="1232731"/>
            </a:xfrm>
            <a:prstGeom prst="ellipse">
              <a:avLst/>
            </a:prstGeom>
            <a:solidFill>
              <a:srgbClr val="7030A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chilly" dir="t"/>
            </a:scene3d>
            <a:sp3d z="952500" extrusionH="158750" prstMaterial="matte">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cxnSp>
          <p:nvCxnSpPr>
            <p:cNvPr id="81" name="Straight Connector 80"/>
            <p:cNvCxnSpPr/>
            <p:nvPr/>
          </p:nvCxnSpPr>
          <p:spPr>
            <a:xfrm>
              <a:off x="3960812" y="3200400"/>
              <a:ext cx="2075872" cy="0"/>
            </a:xfrm>
            <a:prstGeom prst="line">
              <a:avLst/>
            </a:prstGeom>
            <a:ln>
              <a:solidFill>
                <a:schemeClr val="accent4"/>
              </a:solidFill>
              <a:headEnd type="oval" w="med" len="med"/>
              <a:tailEnd type="oval" w="med" len="med"/>
            </a:ln>
          </p:spPr>
          <p:style>
            <a:lnRef idx="1">
              <a:schemeClr val="accent3"/>
            </a:lnRef>
            <a:fillRef idx="0">
              <a:schemeClr val="accent3"/>
            </a:fillRef>
            <a:effectRef idx="0">
              <a:schemeClr val="accent3"/>
            </a:effectRef>
            <a:fontRef idx="minor">
              <a:schemeClr val="tx1"/>
            </a:fontRef>
          </p:style>
        </p:cxnSp>
        <p:cxnSp>
          <p:nvCxnSpPr>
            <p:cNvPr id="82" name="Straight Connector 81"/>
            <p:cNvCxnSpPr/>
            <p:nvPr/>
          </p:nvCxnSpPr>
          <p:spPr>
            <a:xfrm>
              <a:off x="3372307" y="2727071"/>
              <a:ext cx="2715127" cy="0"/>
            </a:xfrm>
            <a:prstGeom prst="line">
              <a:avLst/>
            </a:prstGeom>
            <a:ln>
              <a:solidFill>
                <a:srgbClr val="7030A0"/>
              </a:solidFill>
              <a:headEnd type="oval" w="med" len="med"/>
              <a:tailEnd type="oval" w="med" len="med"/>
            </a:ln>
          </p:spPr>
          <p:style>
            <a:lnRef idx="1">
              <a:schemeClr val="accent3"/>
            </a:lnRef>
            <a:fillRef idx="0">
              <a:schemeClr val="accent3"/>
            </a:fillRef>
            <a:effectRef idx="0">
              <a:schemeClr val="accent3"/>
            </a:effectRef>
            <a:fontRef idx="minor">
              <a:schemeClr val="tx1"/>
            </a:fontRef>
          </p:style>
        </p:cxnSp>
        <p:grpSp>
          <p:nvGrpSpPr>
            <p:cNvPr id="88" name="Group 87"/>
            <p:cNvGrpSpPr/>
            <p:nvPr/>
          </p:nvGrpSpPr>
          <p:grpSpPr>
            <a:xfrm>
              <a:off x="8167994" y="4364639"/>
              <a:ext cx="3057218" cy="716623"/>
              <a:chOff x="7970011" y="4091981"/>
              <a:chExt cx="3058014" cy="716623"/>
            </a:xfrm>
          </p:grpSpPr>
          <p:sp>
            <p:nvSpPr>
              <p:cNvPr id="89" name="Rectangle 88"/>
              <p:cNvSpPr/>
              <p:nvPr/>
            </p:nvSpPr>
            <p:spPr>
              <a:xfrm>
                <a:off x="7970011" y="4091981"/>
                <a:ext cx="645693" cy="716623"/>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90" name="Rectangle 89"/>
              <p:cNvSpPr/>
              <p:nvPr/>
            </p:nvSpPr>
            <p:spPr>
              <a:xfrm>
                <a:off x="8846325" y="4245957"/>
                <a:ext cx="2181700" cy="323165"/>
              </a:xfrm>
              <a:prstGeom prst="rect">
                <a:avLst/>
              </a:prstGeom>
            </p:spPr>
            <p:txBody>
              <a:bodyPr wrap="square">
                <a:spAutoFit/>
              </a:bodyPr>
              <a:lstStyle/>
              <a:p>
                <a:r>
                  <a:rPr lang="en-US" altLang="en-US" sz="1500" b="1" dirty="0">
                    <a:solidFill>
                      <a:srgbClr val="FFCE0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Nordic foundation</a:t>
                </a:r>
                <a:endParaRPr lang="en-US" sz="1500" b="1" dirty="0">
                  <a:solidFill>
                    <a:srgbClr val="FFCE0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91" name="TextBox 90"/>
            <p:cNvSpPr txBox="1"/>
            <p:nvPr/>
          </p:nvSpPr>
          <p:spPr>
            <a:xfrm>
              <a:off x="6087434" y="2564714"/>
              <a:ext cx="1607178" cy="369332"/>
            </a:xfrm>
            <a:prstGeom prst="rect">
              <a:avLst/>
            </a:prstGeom>
            <a:noFill/>
          </p:spPr>
          <p:txBody>
            <a:bodyPr wrap="square" rtlCol="0">
              <a:spAutoFit/>
            </a:bodyPr>
            <a:lstStyle/>
            <a:p>
              <a:r>
                <a:rPr lang="en-US" b="1" dirty="0">
                  <a:solidFill>
                    <a:srgbClr val="FFCE0E"/>
                  </a:solidFill>
                  <a:latin typeface="Arial" panose="020B0604020202020204" pitchFamily="34" charset="0"/>
                  <a:cs typeface="Arial" panose="020B0604020202020204" pitchFamily="34" charset="0"/>
                </a:rPr>
                <a:t>1</a:t>
              </a:r>
              <a:r>
                <a:rPr lang="mn-MN" b="1" dirty="0">
                  <a:solidFill>
                    <a:srgbClr val="FFCE0E"/>
                  </a:solidFill>
                  <a:latin typeface="Arial" panose="020B0604020202020204" pitchFamily="34" charset="0"/>
                  <a:cs typeface="Arial" panose="020B0604020202020204" pitchFamily="34" charset="0"/>
                </a:rPr>
                <a:t>10,0 </a:t>
              </a:r>
              <a:r>
                <a:rPr lang="en-US" b="1" dirty="0">
                  <a:solidFill>
                    <a:srgbClr val="FFCE0E"/>
                  </a:solidFill>
                  <a:latin typeface="Arial" panose="020B0604020202020204" pitchFamily="34" charset="0"/>
                  <a:cs typeface="Arial" panose="020B0604020202020204" pitchFamily="34" charset="0"/>
                </a:rPr>
                <a:t>$</a:t>
              </a:r>
            </a:p>
          </p:txBody>
        </p:sp>
        <p:grpSp>
          <p:nvGrpSpPr>
            <p:cNvPr id="92" name="Group 91"/>
            <p:cNvGrpSpPr/>
            <p:nvPr/>
          </p:nvGrpSpPr>
          <p:grpSpPr>
            <a:xfrm>
              <a:off x="8139132" y="1276805"/>
              <a:ext cx="669369" cy="669369"/>
              <a:chOff x="655919" y="5123158"/>
              <a:chExt cx="931376" cy="931376"/>
            </a:xfrm>
          </p:grpSpPr>
          <p:sp>
            <p:nvSpPr>
              <p:cNvPr id="94" name="Oval 93"/>
              <p:cNvSpPr/>
              <p:nvPr/>
            </p:nvSpPr>
            <p:spPr>
              <a:xfrm>
                <a:off x="728210" y="5205560"/>
                <a:ext cx="786186" cy="79013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grpSp>
            <p:nvGrpSpPr>
              <p:cNvPr id="93" name="Group 92"/>
              <p:cNvGrpSpPr/>
              <p:nvPr/>
            </p:nvGrpSpPr>
            <p:grpSpPr>
              <a:xfrm>
                <a:off x="655919" y="5123158"/>
                <a:ext cx="931376" cy="931376"/>
                <a:chOff x="6670947" y="2131358"/>
                <a:chExt cx="658656" cy="658656"/>
              </a:xfrm>
            </p:grpSpPr>
            <p:sp>
              <p:nvSpPr>
                <p:cNvPr id="97" name="Oval 96"/>
                <p:cNvSpPr/>
                <p:nvPr/>
              </p:nvSpPr>
              <p:spPr>
                <a:xfrm>
                  <a:off x="6670947" y="2131358"/>
                  <a:ext cx="658656" cy="658656"/>
                </a:xfrm>
                <a:prstGeom prst="ellipse">
                  <a:avLst/>
                </a:prstGeom>
                <a:solidFill>
                  <a:schemeClr val="bg1">
                    <a:lumMod val="75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98" name="Oval 97"/>
                <p:cNvSpPr/>
                <p:nvPr/>
              </p:nvSpPr>
              <p:spPr>
                <a:xfrm>
                  <a:off x="6790789" y="2258779"/>
                  <a:ext cx="418544" cy="403813"/>
                </a:xfrm>
                <a:prstGeom prst="ellipse">
                  <a:avLst/>
                </a:prstGeom>
                <a:solidFill>
                  <a:schemeClr val="bg1">
                    <a:lumMod val="8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grpSp>
          <p:sp>
            <p:nvSpPr>
              <p:cNvPr id="95" name="Freeform 17"/>
              <p:cNvSpPr>
                <a:spLocks/>
              </p:cNvSpPr>
              <p:nvPr/>
            </p:nvSpPr>
            <p:spPr bwMode="auto">
              <a:xfrm>
                <a:off x="953974" y="5472177"/>
                <a:ext cx="377896" cy="221966"/>
              </a:xfrm>
              <a:custGeom>
                <a:avLst/>
                <a:gdLst>
                  <a:gd name="T0" fmla="*/ 192 w 229"/>
                  <a:gd name="T1" fmla="*/ 0 h 163"/>
                  <a:gd name="T2" fmla="*/ 95 w 229"/>
                  <a:gd name="T3" fmla="*/ 87 h 163"/>
                  <a:gd name="T4" fmla="*/ 39 w 229"/>
                  <a:gd name="T5" fmla="*/ 30 h 163"/>
                  <a:gd name="T6" fmla="*/ 0 w 229"/>
                  <a:gd name="T7" fmla="*/ 69 h 163"/>
                  <a:gd name="T8" fmla="*/ 73 w 229"/>
                  <a:gd name="T9" fmla="*/ 143 h 163"/>
                  <a:gd name="T10" fmla="*/ 92 w 229"/>
                  <a:gd name="T11" fmla="*/ 163 h 163"/>
                  <a:gd name="T12" fmla="*/ 112 w 229"/>
                  <a:gd name="T13" fmla="*/ 146 h 163"/>
                  <a:gd name="T14" fmla="*/ 229 w 229"/>
                  <a:gd name="T15" fmla="*/ 42 h 163"/>
                  <a:gd name="T16" fmla="*/ 192 w 229"/>
                  <a:gd name="T17"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163">
                    <a:moveTo>
                      <a:pt x="192" y="0"/>
                    </a:moveTo>
                    <a:lnTo>
                      <a:pt x="95" y="87"/>
                    </a:lnTo>
                    <a:lnTo>
                      <a:pt x="39" y="30"/>
                    </a:lnTo>
                    <a:lnTo>
                      <a:pt x="0" y="69"/>
                    </a:lnTo>
                    <a:lnTo>
                      <a:pt x="73" y="143"/>
                    </a:lnTo>
                    <a:lnTo>
                      <a:pt x="92" y="163"/>
                    </a:lnTo>
                    <a:lnTo>
                      <a:pt x="112" y="146"/>
                    </a:lnTo>
                    <a:lnTo>
                      <a:pt x="229" y="42"/>
                    </a:lnTo>
                    <a:lnTo>
                      <a:pt x="192"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latin typeface="Arial" panose="020B0604020202020204" pitchFamily="34" charset="0"/>
                  <a:cs typeface="Arial" panose="020B0604020202020204" pitchFamily="34" charset="0"/>
                </a:endParaRPr>
              </a:p>
            </p:txBody>
          </p:sp>
        </p:grpSp>
      </p:grpSp>
      <p:cxnSp>
        <p:nvCxnSpPr>
          <p:cNvPr id="73" name="Straight Connector 72"/>
          <p:cNvCxnSpPr/>
          <p:nvPr/>
        </p:nvCxnSpPr>
        <p:spPr>
          <a:xfrm>
            <a:off x="3526295" y="2346960"/>
            <a:ext cx="2188705" cy="0"/>
          </a:xfrm>
          <a:prstGeom prst="line">
            <a:avLst/>
          </a:prstGeom>
          <a:ln>
            <a:solidFill>
              <a:srgbClr val="00B0F0"/>
            </a:solidFill>
            <a:headEnd type="oval" w="med" len="med"/>
            <a:tailEnd type="oval" w="med" len="med"/>
          </a:ln>
        </p:spPr>
        <p:style>
          <a:lnRef idx="1">
            <a:schemeClr val="accent3"/>
          </a:lnRef>
          <a:fillRef idx="0">
            <a:schemeClr val="accent3"/>
          </a:fillRef>
          <a:effectRef idx="0">
            <a:schemeClr val="accent3"/>
          </a:effectRef>
          <a:fontRef idx="minor">
            <a:schemeClr val="tx1"/>
          </a:fontRef>
        </p:style>
      </p:cxnSp>
      <p:sp>
        <p:nvSpPr>
          <p:cNvPr id="72" name="Oval 71"/>
          <p:cNvSpPr/>
          <p:nvPr/>
        </p:nvSpPr>
        <p:spPr>
          <a:xfrm>
            <a:off x="2785535" y="2874777"/>
            <a:ext cx="829733" cy="777231"/>
          </a:xfrm>
          <a:prstGeom prst="ellipse">
            <a:avLst/>
          </a:prstGeom>
          <a:solidFill>
            <a:srgbClr val="00B0F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chilly" dir="t"/>
          </a:scene3d>
          <a:sp3d z="952500" extrusionH="158750" prstMaterial="matte">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77" name="TextBox 76"/>
          <p:cNvSpPr txBox="1"/>
          <p:nvPr/>
        </p:nvSpPr>
        <p:spPr>
          <a:xfrm>
            <a:off x="5857336" y="2142291"/>
            <a:ext cx="2024557" cy="369332"/>
          </a:xfrm>
          <a:prstGeom prst="rect">
            <a:avLst/>
          </a:prstGeom>
          <a:noFill/>
        </p:spPr>
        <p:txBody>
          <a:bodyPr wrap="square" rtlCol="0">
            <a:spAutoFit/>
          </a:bodyPr>
          <a:lstStyle/>
          <a:p>
            <a:r>
              <a:rPr lang="mn-MN" b="1" dirty="0" smtClean="0">
                <a:solidFill>
                  <a:srgbClr val="FFCE0E"/>
                </a:solidFill>
                <a:latin typeface="Arial" panose="020B0604020202020204" pitchFamily="34" charset="0"/>
                <a:cs typeface="Arial" panose="020B0604020202020204" pitchFamily="34" charset="0"/>
              </a:rPr>
              <a:t>1,021,750,000.00</a:t>
            </a:r>
            <a:endParaRPr lang="en-US" b="1" dirty="0">
              <a:solidFill>
                <a:srgbClr val="FFCE0E"/>
              </a:solidFill>
              <a:latin typeface="Arial" panose="020B0604020202020204" pitchFamily="34" charset="0"/>
              <a:cs typeface="Arial" panose="020B0604020202020204" pitchFamily="34" charset="0"/>
            </a:endParaRPr>
          </a:p>
        </p:txBody>
      </p:sp>
      <p:sp>
        <p:nvSpPr>
          <p:cNvPr id="78" name="Rectangle 77"/>
          <p:cNvSpPr/>
          <p:nvPr/>
        </p:nvSpPr>
        <p:spPr>
          <a:xfrm>
            <a:off x="8126102" y="5198306"/>
            <a:ext cx="688507" cy="716623"/>
          </a:xfrm>
          <a:prstGeom prst="rect">
            <a:avLst/>
          </a:prstGeom>
          <a:solidFill>
            <a:srgbClr val="00B0F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83" name="Oval 82"/>
          <p:cNvSpPr/>
          <p:nvPr/>
        </p:nvSpPr>
        <p:spPr>
          <a:xfrm>
            <a:off x="8126102" y="2038039"/>
            <a:ext cx="669369" cy="669370"/>
          </a:xfrm>
          <a:prstGeom prst="ellipse">
            <a:avLst/>
          </a:prstGeom>
          <a:solidFill>
            <a:schemeClr val="bg1">
              <a:lumMod val="75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84" name="Oval 83"/>
          <p:cNvSpPr/>
          <p:nvPr/>
        </p:nvSpPr>
        <p:spPr>
          <a:xfrm>
            <a:off x="8149193" y="2818721"/>
            <a:ext cx="669369" cy="669370"/>
          </a:xfrm>
          <a:prstGeom prst="ellipse">
            <a:avLst/>
          </a:prstGeom>
          <a:solidFill>
            <a:schemeClr val="bg1">
              <a:lumMod val="75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85" name="Oval 84"/>
          <p:cNvSpPr/>
          <p:nvPr/>
        </p:nvSpPr>
        <p:spPr>
          <a:xfrm>
            <a:off x="8149193" y="3596213"/>
            <a:ext cx="669369" cy="669370"/>
          </a:xfrm>
          <a:prstGeom prst="ellipse">
            <a:avLst/>
          </a:prstGeom>
          <a:solidFill>
            <a:schemeClr val="bg1">
              <a:lumMod val="75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87" name="Oval 86"/>
          <p:cNvSpPr/>
          <p:nvPr/>
        </p:nvSpPr>
        <p:spPr>
          <a:xfrm>
            <a:off x="8144182" y="4395000"/>
            <a:ext cx="669369" cy="669370"/>
          </a:xfrm>
          <a:prstGeom prst="ellipse">
            <a:avLst/>
          </a:prstGeom>
          <a:solidFill>
            <a:schemeClr val="bg1">
              <a:lumMod val="75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127" name="Oval 126"/>
          <p:cNvSpPr/>
          <p:nvPr/>
        </p:nvSpPr>
        <p:spPr>
          <a:xfrm>
            <a:off x="8143036" y="5213465"/>
            <a:ext cx="669369" cy="669370"/>
          </a:xfrm>
          <a:prstGeom prst="ellipse">
            <a:avLst/>
          </a:prstGeom>
          <a:solidFill>
            <a:schemeClr val="bg1">
              <a:lumMod val="75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128" name="Oval 127"/>
          <p:cNvSpPr/>
          <p:nvPr/>
        </p:nvSpPr>
        <p:spPr>
          <a:xfrm>
            <a:off x="8177754" y="2098625"/>
            <a:ext cx="565022" cy="56786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129" name="Oval 128"/>
          <p:cNvSpPr/>
          <p:nvPr/>
        </p:nvSpPr>
        <p:spPr>
          <a:xfrm>
            <a:off x="8195209" y="2878199"/>
            <a:ext cx="565022" cy="56786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130" name="Oval 129"/>
          <p:cNvSpPr/>
          <p:nvPr/>
        </p:nvSpPr>
        <p:spPr>
          <a:xfrm>
            <a:off x="8206318" y="3669742"/>
            <a:ext cx="565022" cy="56786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131" name="Oval 130"/>
          <p:cNvSpPr/>
          <p:nvPr/>
        </p:nvSpPr>
        <p:spPr>
          <a:xfrm>
            <a:off x="8204805" y="4445755"/>
            <a:ext cx="565022" cy="56786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132" name="Oval 131"/>
          <p:cNvSpPr/>
          <p:nvPr/>
        </p:nvSpPr>
        <p:spPr>
          <a:xfrm>
            <a:off x="8199746" y="5281154"/>
            <a:ext cx="565022" cy="56786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133" name="Oval 132"/>
          <p:cNvSpPr/>
          <p:nvPr/>
        </p:nvSpPr>
        <p:spPr>
          <a:xfrm>
            <a:off x="8254267" y="2176000"/>
            <a:ext cx="425352" cy="410381"/>
          </a:xfrm>
          <a:prstGeom prst="ellipse">
            <a:avLst/>
          </a:prstGeom>
          <a:solidFill>
            <a:schemeClr val="bg1">
              <a:lumMod val="8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134" name="Oval 133"/>
          <p:cNvSpPr/>
          <p:nvPr/>
        </p:nvSpPr>
        <p:spPr>
          <a:xfrm>
            <a:off x="8267686" y="2950980"/>
            <a:ext cx="425352" cy="410381"/>
          </a:xfrm>
          <a:prstGeom prst="ellipse">
            <a:avLst/>
          </a:prstGeom>
          <a:solidFill>
            <a:schemeClr val="bg1">
              <a:lumMod val="8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anose="020B0604020202020204" pitchFamily="34" charset="0"/>
              <a:cs typeface="Arial" panose="020B0604020202020204" pitchFamily="34" charset="0"/>
            </a:endParaRPr>
          </a:p>
        </p:txBody>
      </p:sp>
      <p:sp>
        <p:nvSpPr>
          <p:cNvPr id="136" name="Oval 135"/>
          <p:cNvSpPr/>
          <p:nvPr/>
        </p:nvSpPr>
        <p:spPr>
          <a:xfrm>
            <a:off x="8276153" y="3750734"/>
            <a:ext cx="425352" cy="410381"/>
          </a:xfrm>
          <a:prstGeom prst="ellipse">
            <a:avLst/>
          </a:prstGeom>
          <a:solidFill>
            <a:schemeClr val="bg1">
              <a:lumMod val="8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anose="020B0604020202020204" pitchFamily="34" charset="0"/>
              <a:cs typeface="Arial" panose="020B0604020202020204" pitchFamily="34" charset="0"/>
            </a:endParaRPr>
          </a:p>
        </p:txBody>
      </p:sp>
      <p:sp>
        <p:nvSpPr>
          <p:cNvPr id="137" name="Oval 136"/>
          <p:cNvSpPr/>
          <p:nvPr/>
        </p:nvSpPr>
        <p:spPr>
          <a:xfrm>
            <a:off x="8268749" y="4517759"/>
            <a:ext cx="425352" cy="410381"/>
          </a:xfrm>
          <a:prstGeom prst="ellipse">
            <a:avLst/>
          </a:prstGeom>
          <a:solidFill>
            <a:schemeClr val="bg1">
              <a:lumMod val="8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anose="020B0604020202020204" pitchFamily="34" charset="0"/>
              <a:cs typeface="Arial" panose="020B0604020202020204" pitchFamily="34" charset="0"/>
            </a:endParaRPr>
          </a:p>
        </p:txBody>
      </p:sp>
      <p:sp>
        <p:nvSpPr>
          <p:cNvPr id="138" name="Oval 137"/>
          <p:cNvSpPr/>
          <p:nvPr/>
        </p:nvSpPr>
        <p:spPr>
          <a:xfrm>
            <a:off x="8265457" y="5362906"/>
            <a:ext cx="425352" cy="410381"/>
          </a:xfrm>
          <a:prstGeom prst="ellipse">
            <a:avLst/>
          </a:prstGeom>
          <a:solidFill>
            <a:schemeClr val="bg1">
              <a:lumMod val="8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anose="020B0604020202020204" pitchFamily="34" charset="0"/>
              <a:cs typeface="Arial" panose="020B0604020202020204" pitchFamily="34" charset="0"/>
            </a:endParaRPr>
          </a:p>
        </p:txBody>
      </p:sp>
      <p:sp>
        <p:nvSpPr>
          <p:cNvPr id="139" name="Freeform 17"/>
          <p:cNvSpPr>
            <a:spLocks/>
          </p:cNvSpPr>
          <p:nvPr/>
        </p:nvSpPr>
        <p:spPr bwMode="auto">
          <a:xfrm>
            <a:off x="8346463" y="2301428"/>
            <a:ext cx="271589" cy="159524"/>
          </a:xfrm>
          <a:custGeom>
            <a:avLst/>
            <a:gdLst>
              <a:gd name="T0" fmla="*/ 192 w 229"/>
              <a:gd name="T1" fmla="*/ 0 h 163"/>
              <a:gd name="T2" fmla="*/ 95 w 229"/>
              <a:gd name="T3" fmla="*/ 87 h 163"/>
              <a:gd name="T4" fmla="*/ 39 w 229"/>
              <a:gd name="T5" fmla="*/ 30 h 163"/>
              <a:gd name="T6" fmla="*/ 0 w 229"/>
              <a:gd name="T7" fmla="*/ 69 h 163"/>
              <a:gd name="T8" fmla="*/ 73 w 229"/>
              <a:gd name="T9" fmla="*/ 143 h 163"/>
              <a:gd name="T10" fmla="*/ 92 w 229"/>
              <a:gd name="T11" fmla="*/ 163 h 163"/>
              <a:gd name="T12" fmla="*/ 112 w 229"/>
              <a:gd name="T13" fmla="*/ 146 h 163"/>
              <a:gd name="T14" fmla="*/ 229 w 229"/>
              <a:gd name="T15" fmla="*/ 42 h 163"/>
              <a:gd name="T16" fmla="*/ 192 w 229"/>
              <a:gd name="T17"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163">
                <a:moveTo>
                  <a:pt x="192" y="0"/>
                </a:moveTo>
                <a:lnTo>
                  <a:pt x="95" y="87"/>
                </a:lnTo>
                <a:lnTo>
                  <a:pt x="39" y="30"/>
                </a:lnTo>
                <a:lnTo>
                  <a:pt x="0" y="69"/>
                </a:lnTo>
                <a:lnTo>
                  <a:pt x="73" y="143"/>
                </a:lnTo>
                <a:lnTo>
                  <a:pt x="92" y="163"/>
                </a:lnTo>
                <a:lnTo>
                  <a:pt x="112" y="146"/>
                </a:lnTo>
                <a:lnTo>
                  <a:pt x="229" y="42"/>
                </a:lnTo>
                <a:lnTo>
                  <a:pt x="192"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latin typeface="Arial" panose="020B0604020202020204" pitchFamily="34" charset="0"/>
              <a:cs typeface="Arial" panose="020B0604020202020204" pitchFamily="34" charset="0"/>
            </a:endParaRPr>
          </a:p>
        </p:txBody>
      </p:sp>
      <p:sp>
        <p:nvSpPr>
          <p:cNvPr id="140" name="Freeform 17"/>
          <p:cNvSpPr>
            <a:spLocks/>
          </p:cNvSpPr>
          <p:nvPr/>
        </p:nvSpPr>
        <p:spPr bwMode="auto">
          <a:xfrm>
            <a:off x="8363068" y="3073644"/>
            <a:ext cx="271589" cy="159524"/>
          </a:xfrm>
          <a:custGeom>
            <a:avLst/>
            <a:gdLst>
              <a:gd name="T0" fmla="*/ 192 w 229"/>
              <a:gd name="T1" fmla="*/ 0 h 163"/>
              <a:gd name="T2" fmla="*/ 95 w 229"/>
              <a:gd name="T3" fmla="*/ 87 h 163"/>
              <a:gd name="T4" fmla="*/ 39 w 229"/>
              <a:gd name="T5" fmla="*/ 30 h 163"/>
              <a:gd name="T6" fmla="*/ 0 w 229"/>
              <a:gd name="T7" fmla="*/ 69 h 163"/>
              <a:gd name="T8" fmla="*/ 73 w 229"/>
              <a:gd name="T9" fmla="*/ 143 h 163"/>
              <a:gd name="T10" fmla="*/ 92 w 229"/>
              <a:gd name="T11" fmla="*/ 163 h 163"/>
              <a:gd name="T12" fmla="*/ 112 w 229"/>
              <a:gd name="T13" fmla="*/ 146 h 163"/>
              <a:gd name="T14" fmla="*/ 229 w 229"/>
              <a:gd name="T15" fmla="*/ 42 h 163"/>
              <a:gd name="T16" fmla="*/ 192 w 229"/>
              <a:gd name="T17"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163">
                <a:moveTo>
                  <a:pt x="192" y="0"/>
                </a:moveTo>
                <a:lnTo>
                  <a:pt x="95" y="87"/>
                </a:lnTo>
                <a:lnTo>
                  <a:pt x="39" y="30"/>
                </a:lnTo>
                <a:lnTo>
                  <a:pt x="0" y="69"/>
                </a:lnTo>
                <a:lnTo>
                  <a:pt x="73" y="143"/>
                </a:lnTo>
                <a:lnTo>
                  <a:pt x="92" y="163"/>
                </a:lnTo>
                <a:lnTo>
                  <a:pt x="112" y="146"/>
                </a:lnTo>
                <a:lnTo>
                  <a:pt x="229" y="42"/>
                </a:lnTo>
                <a:lnTo>
                  <a:pt x="192"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latin typeface="Arial" panose="020B0604020202020204" pitchFamily="34" charset="0"/>
              <a:cs typeface="Arial" panose="020B0604020202020204" pitchFamily="34" charset="0"/>
            </a:endParaRPr>
          </a:p>
        </p:txBody>
      </p:sp>
      <p:sp>
        <p:nvSpPr>
          <p:cNvPr id="141" name="Freeform 17"/>
          <p:cNvSpPr>
            <a:spLocks/>
          </p:cNvSpPr>
          <p:nvPr/>
        </p:nvSpPr>
        <p:spPr bwMode="auto">
          <a:xfrm>
            <a:off x="8363068" y="3873910"/>
            <a:ext cx="271589" cy="159524"/>
          </a:xfrm>
          <a:custGeom>
            <a:avLst/>
            <a:gdLst>
              <a:gd name="T0" fmla="*/ 192 w 229"/>
              <a:gd name="T1" fmla="*/ 0 h 163"/>
              <a:gd name="T2" fmla="*/ 95 w 229"/>
              <a:gd name="T3" fmla="*/ 87 h 163"/>
              <a:gd name="T4" fmla="*/ 39 w 229"/>
              <a:gd name="T5" fmla="*/ 30 h 163"/>
              <a:gd name="T6" fmla="*/ 0 w 229"/>
              <a:gd name="T7" fmla="*/ 69 h 163"/>
              <a:gd name="T8" fmla="*/ 73 w 229"/>
              <a:gd name="T9" fmla="*/ 143 h 163"/>
              <a:gd name="T10" fmla="*/ 92 w 229"/>
              <a:gd name="T11" fmla="*/ 163 h 163"/>
              <a:gd name="T12" fmla="*/ 112 w 229"/>
              <a:gd name="T13" fmla="*/ 146 h 163"/>
              <a:gd name="T14" fmla="*/ 229 w 229"/>
              <a:gd name="T15" fmla="*/ 42 h 163"/>
              <a:gd name="T16" fmla="*/ 192 w 229"/>
              <a:gd name="T17"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163">
                <a:moveTo>
                  <a:pt x="192" y="0"/>
                </a:moveTo>
                <a:lnTo>
                  <a:pt x="95" y="87"/>
                </a:lnTo>
                <a:lnTo>
                  <a:pt x="39" y="30"/>
                </a:lnTo>
                <a:lnTo>
                  <a:pt x="0" y="69"/>
                </a:lnTo>
                <a:lnTo>
                  <a:pt x="73" y="143"/>
                </a:lnTo>
                <a:lnTo>
                  <a:pt x="92" y="163"/>
                </a:lnTo>
                <a:lnTo>
                  <a:pt x="112" y="146"/>
                </a:lnTo>
                <a:lnTo>
                  <a:pt x="229" y="42"/>
                </a:lnTo>
                <a:lnTo>
                  <a:pt x="192"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latin typeface="Arial" panose="020B0604020202020204" pitchFamily="34" charset="0"/>
              <a:cs typeface="Arial" panose="020B0604020202020204" pitchFamily="34" charset="0"/>
            </a:endParaRPr>
          </a:p>
        </p:txBody>
      </p:sp>
      <p:sp>
        <p:nvSpPr>
          <p:cNvPr id="142" name="Freeform 17"/>
          <p:cNvSpPr>
            <a:spLocks/>
          </p:cNvSpPr>
          <p:nvPr/>
        </p:nvSpPr>
        <p:spPr bwMode="auto">
          <a:xfrm>
            <a:off x="8364131" y="4641456"/>
            <a:ext cx="271589" cy="159524"/>
          </a:xfrm>
          <a:custGeom>
            <a:avLst/>
            <a:gdLst>
              <a:gd name="T0" fmla="*/ 192 w 229"/>
              <a:gd name="T1" fmla="*/ 0 h 163"/>
              <a:gd name="T2" fmla="*/ 95 w 229"/>
              <a:gd name="T3" fmla="*/ 87 h 163"/>
              <a:gd name="T4" fmla="*/ 39 w 229"/>
              <a:gd name="T5" fmla="*/ 30 h 163"/>
              <a:gd name="T6" fmla="*/ 0 w 229"/>
              <a:gd name="T7" fmla="*/ 69 h 163"/>
              <a:gd name="T8" fmla="*/ 73 w 229"/>
              <a:gd name="T9" fmla="*/ 143 h 163"/>
              <a:gd name="T10" fmla="*/ 92 w 229"/>
              <a:gd name="T11" fmla="*/ 163 h 163"/>
              <a:gd name="T12" fmla="*/ 112 w 229"/>
              <a:gd name="T13" fmla="*/ 146 h 163"/>
              <a:gd name="T14" fmla="*/ 229 w 229"/>
              <a:gd name="T15" fmla="*/ 42 h 163"/>
              <a:gd name="T16" fmla="*/ 192 w 229"/>
              <a:gd name="T17"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163">
                <a:moveTo>
                  <a:pt x="192" y="0"/>
                </a:moveTo>
                <a:lnTo>
                  <a:pt x="95" y="87"/>
                </a:lnTo>
                <a:lnTo>
                  <a:pt x="39" y="30"/>
                </a:lnTo>
                <a:lnTo>
                  <a:pt x="0" y="69"/>
                </a:lnTo>
                <a:lnTo>
                  <a:pt x="73" y="143"/>
                </a:lnTo>
                <a:lnTo>
                  <a:pt x="92" y="163"/>
                </a:lnTo>
                <a:lnTo>
                  <a:pt x="112" y="146"/>
                </a:lnTo>
                <a:lnTo>
                  <a:pt x="229" y="42"/>
                </a:lnTo>
                <a:lnTo>
                  <a:pt x="192"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latin typeface="Arial" panose="020B0604020202020204" pitchFamily="34" charset="0"/>
              <a:cs typeface="Arial" panose="020B0604020202020204" pitchFamily="34" charset="0"/>
            </a:endParaRPr>
          </a:p>
        </p:txBody>
      </p:sp>
      <p:sp>
        <p:nvSpPr>
          <p:cNvPr id="143" name="Freeform 17"/>
          <p:cNvSpPr>
            <a:spLocks/>
          </p:cNvSpPr>
          <p:nvPr/>
        </p:nvSpPr>
        <p:spPr bwMode="auto">
          <a:xfrm>
            <a:off x="8337716" y="5468388"/>
            <a:ext cx="271589" cy="159524"/>
          </a:xfrm>
          <a:custGeom>
            <a:avLst/>
            <a:gdLst>
              <a:gd name="T0" fmla="*/ 192 w 229"/>
              <a:gd name="T1" fmla="*/ 0 h 163"/>
              <a:gd name="T2" fmla="*/ 95 w 229"/>
              <a:gd name="T3" fmla="*/ 87 h 163"/>
              <a:gd name="T4" fmla="*/ 39 w 229"/>
              <a:gd name="T5" fmla="*/ 30 h 163"/>
              <a:gd name="T6" fmla="*/ 0 w 229"/>
              <a:gd name="T7" fmla="*/ 69 h 163"/>
              <a:gd name="T8" fmla="*/ 73 w 229"/>
              <a:gd name="T9" fmla="*/ 143 h 163"/>
              <a:gd name="T10" fmla="*/ 92 w 229"/>
              <a:gd name="T11" fmla="*/ 163 h 163"/>
              <a:gd name="T12" fmla="*/ 112 w 229"/>
              <a:gd name="T13" fmla="*/ 146 h 163"/>
              <a:gd name="T14" fmla="*/ 229 w 229"/>
              <a:gd name="T15" fmla="*/ 42 h 163"/>
              <a:gd name="T16" fmla="*/ 192 w 229"/>
              <a:gd name="T17"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163">
                <a:moveTo>
                  <a:pt x="192" y="0"/>
                </a:moveTo>
                <a:lnTo>
                  <a:pt x="95" y="87"/>
                </a:lnTo>
                <a:lnTo>
                  <a:pt x="39" y="30"/>
                </a:lnTo>
                <a:lnTo>
                  <a:pt x="0" y="69"/>
                </a:lnTo>
                <a:lnTo>
                  <a:pt x="73" y="143"/>
                </a:lnTo>
                <a:lnTo>
                  <a:pt x="92" y="163"/>
                </a:lnTo>
                <a:lnTo>
                  <a:pt x="112" y="146"/>
                </a:lnTo>
                <a:lnTo>
                  <a:pt x="229" y="42"/>
                </a:lnTo>
                <a:lnTo>
                  <a:pt x="192"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latin typeface="Arial" panose="020B0604020202020204" pitchFamily="34" charset="0"/>
              <a:cs typeface="Arial" panose="020B0604020202020204" pitchFamily="34" charset="0"/>
            </a:endParaRPr>
          </a:p>
        </p:txBody>
      </p:sp>
      <p:sp>
        <p:nvSpPr>
          <p:cNvPr id="144" name="Rectangle 143"/>
          <p:cNvSpPr/>
          <p:nvPr/>
        </p:nvSpPr>
        <p:spPr>
          <a:xfrm>
            <a:off x="8958392" y="5375048"/>
            <a:ext cx="2418197" cy="323165"/>
          </a:xfrm>
          <a:prstGeom prst="rect">
            <a:avLst/>
          </a:prstGeom>
        </p:spPr>
        <p:txBody>
          <a:bodyPr wrap="square">
            <a:spAutoFit/>
          </a:bodyPr>
          <a:lstStyle/>
          <a:p>
            <a:r>
              <a:rPr lang="en-US" sz="1500" b="1" dirty="0">
                <a:solidFill>
                  <a:srgbClr val="FFCE0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Mongolian Government</a:t>
            </a:r>
          </a:p>
        </p:txBody>
      </p:sp>
    </p:spTree>
    <p:extLst>
      <p:ext uri="{BB962C8B-B14F-4D97-AF65-F5344CB8AC3E}">
        <p14:creationId xmlns:p14="http://schemas.microsoft.com/office/powerpoint/2010/main" val="40876864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7078133" y="2204577"/>
            <a:ext cx="2556934" cy="2473869"/>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3" name="Rectangle 2"/>
          <p:cNvSpPr/>
          <p:nvPr/>
        </p:nvSpPr>
        <p:spPr>
          <a:xfrm>
            <a:off x="2675467" y="2026923"/>
            <a:ext cx="3005951" cy="369332"/>
          </a:xfrm>
          <a:prstGeom prst="rect">
            <a:avLst/>
          </a:prstGeom>
        </p:spPr>
        <p:txBody>
          <a:bodyPr wrap="none">
            <a:spAutoFit/>
          </a:bodyPr>
          <a:lstStyle/>
          <a:p>
            <a:pPr lvl="0"/>
            <a:r>
              <a:rPr lang="en-US" b="1" dirty="0" err="1"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Consultanting</a:t>
            </a:r>
            <a:r>
              <a:rPr lang="en-US"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teacher</a:t>
            </a:r>
            <a:r>
              <a:rPr lang="mn-MN"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1</a:t>
            </a:r>
          </a:p>
        </p:txBody>
      </p:sp>
      <p:sp>
        <p:nvSpPr>
          <p:cNvPr id="4" name="Rectangle 3"/>
          <p:cNvSpPr/>
          <p:nvPr/>
        </p:nvSpPr>
        <p:spPr>
          <a:xfrm>
            <a:off x="2675467" y="2703349"/>
            <a:ext cx="2419445" cy="369332"/>
          </a:xfrm>
          <a:prstGeom prst="rect">
            <a:avLst/>
          </a:prstGeom>
        </p:spPr>
        <p:txBody>
          <a:bodyPr wrap="none">
            <a:spAutoFit/>
          </a:bodyPr>
          <a:lstStyle/>
          <a:p>
            <a:pPr lvl="0"/>
            <a:r>
              <a:rPr lang="mn-MN"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Тэргүүлэх багш – </a:t>
            </a:r>
            <a:r>
              <a:rPr lang="en-US"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7</a:t>
            </a:r>
            <a:r>
              <a:rPr lang="mn-MN"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Rectangle 4"/>
          <p:cNvSpPr/>
          <p:nvPr/>
        </p:nvSpPr>
        <p:spPr>
          <a:xfrm>
            <a:off x="1447801" y="3729335"/>
            <a:ext cx="184731" cy="369332"/>
          </a:xfrm>
          <a:prstGeom prst="rect">
            <a:avLst/>
          </a:prstGeom>
        </p:spPr>
        <p:txBody>
          <a:bodyPr wrap="none">
            <a:spAutoFit/>
          </a:bodyPr>
          <a:lstStyle/>
          <a:p>
            <a:pPr lvl="0"/>
            <a:endParaRPr lang="en-US" b="1" dirty="0">
              <a:solidFill>
                <a:schemeClr val="tx2">
                  <a:lumMod val="75000"/>
                </a:schemeClr>
              </a:solidFill>
              <a:latin typeface="Arial" panose="020B0604020202020204" pitchFamily="34" charset="0"/>
              <a:cs typeface="Arial" panose="020B0604020202020204" pitchFamily="34" charset="0"/>
            </a:endParaRPr>
          </a:p>
        </p:txBody>
      </p:sp>
      <p:sp>
        <p:nvSpPr>
          <p:cNvPr id="6" name="Rectangle 5"/>
          <p:cNvSpPr/>
          <p:nvPr/>
        </p:nvSpPr>
        <p:spPr>
          <a:xfrm>
            <a:off x="2685374" y="3794817"/>
            <a:ext cx="2534925" cy="369332"/>
          </a:xfrm>
          <a:prstGeom prst="rect">
            <a:avLst/>
          </a:prstGeom>
        </p:spPr>
        <p:txBody>
          <a:bodyPr wrap="square">
            <a:spAutoFit/>
          </a:bodyPr>
          <a:lstStyle/>
          <a:p>
            <a:pPr lvl="0"/>
            <a:r>
              <a:rPr lang="mn-MN"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Арга зүйч багш – </a:t>
            </a:r>
            <a:r>
              <a:rPr lang="en-US"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21 </a:t>
            </a:r>
            <a:endParaRPr lang="en-US"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Rectangle 6"/>
          <p:cNvSpPr/>
          <p:nvPr/>
        </p:nvSpPr>
        <p:spPr>
          <a:xfrm>
            <a:off x="2659859" y="5357884"/>
            <a:ext cx="2112849" cy="369332"/>
          </a:xfrm>
          <a:prstGeom prst="rect">
            <a:avLst/>
          </a:prstGeom>
        </p:spPr>
        <p:txBody>
          <a:bodyPr wrap="square">
            <a:spAutoFit/>
          </a:bodyPr>
          <a:lstStyle/>
          <a:p>
            <a:pPr lvl="0"/>
            <a:r>
              <a:rPr lang="en-US"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Teacher – </a:t>
            </a:r>
            <a:r>
              <a:rPr lang="mn-MN"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a:t>
            </a:r>
            <a:r>
              <a:rPr lang="en-US"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Rectangle 7"/>
          <p:cNvSpPr/>
          <p:nvPr/>
        </p:nvSpPr>
        <p:spPr>
          <a:xfrm>
            <a:off x="6766455" y="676218"/>
            <a:ext cx="4563533" cy="400110"/>
          </a:xfrm>
          <a:prstGeom prst="rect">
            <a:avLst/>
          </a:prstGeom>
        </p:spPr>
        <p:txBody>
          <a:bodyPr wrap="square">
            <a:spAutoFit/>
          </a:bodyPr>
          <a:lstStyle/>
          <a:p>
            <a:pPr algn="ct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TEACHER </a:t>
            </a:r>
            <a:r>
              <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EDUCATION DEGREE </a:t>
            </a:r>
          </a:p>
        </p:txBody>
      </p:sp>
      <p:pic>
        <p:nvPicPr>
          <p:cNvPr id="2055" name="Picture 7" descr="Image result for ÐÐÐÐ¨"/>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46422" y="2664223"/>
            <a:ext cx="1935156" cy="1554575"/>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1888066" y="1779795"/>
            <a:ext cx="628317" cy="57573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b="1" dirty="0" smtClean="0">
                <a:effectLst>
                  <a:outerShdw blurRad="38100" dist="38100" dir="2700000" algn="tl">
                    <a:srgbClr val="000000">
                      <a:alpha val="43137"/>
                    </a:srgbClr>
                  </a:outerShdw>
                </a:effectLst>
                <a:latin typeface="Arial" pitchFamily="34" charset="0"/>
                <a:cs typeface="Arial" pitchFamily="34" charset="0"/>
              </a:rPr>
              <a:t>01</a:t>
            </a:r>
            <a:endParaRPr lang="en-US" b="1" dirty="0">
              <a:effectLst>
                <a:outerShdw blurRad="38100" dist="38100" dir="2700000" algn="tl">
                  <a:srgbClr val="000000">
                    <a:alpha val="43137"/>
                  </a:srgbClr>
                </a:outerShdw>
              </a:effectLst>
              <a:latin typeface="Arial" pitchFamily="34" charset="0"/>
              <a:cs typeface="Arial" pitchFamily="34" charset="0"/>
            </a:endParaRPr>
          </a:p>
        </p:txBody>
      </p:sp>
      <p:sp>
        <p:nvSpPr>
          <p:cNvPr id="12" name="Oval 11"/>
          <p:cNvSpPr/>
          <p:nvPr/>
        </p:nvSpPr>
        <p:spPr>
          <a:xfrm>
            <a:off x="1888066" y="2784814"/>
            <a:ext cx="628317" cy="57573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b="1" dirty="0" smtClean="0">
                <a:effectLst>
                  <a:outerShdw blurRad="38100" dist="38100" dir="2700000" algn="tl">
                    <a:srgbClr val="000000">
                      <a:alpha val="43137"/>
                    </a:srgbClr>
                  </a:outerShdw>
                </a:effectLst>
                <a:latin typeface="Arial" pitchFamily="34" charset="0"/>
                <a:cs typeface="Arial" pitchFamily="34" charset="0"/>
              </a:rPr>
              <a:t>02</a:t>
            </a:r>
            <a:endParaRPr lang="en-US" b="1" dirty="0">
              <a:effectLst>
                <a:outerShdw blurRad="38100" dist="38100" dir="2700000" algn="tl">
                  <a:srgbClr val="000000">
                    <a:alpha val="43137"/>
                  </a:srgbClr>
                </a:outerShdw>
              </a:effectLst>
              <a:latin typeface="Arial" pitchFamily="34" charset="0"/>
              <a:cs typeface="Arial" pitchFamily="34" charset="0"/>
            </a:endParaRPr>
          </a:p>
        </p:txBody>
      </p:sp>
      <p:sp>
        <p:nvSpPr>
          <p:cNvPr id="14" name="Oval 13"/>
          <p:cNvSpPr/>
          <p:nvPr/>
        </p:nvSpPr>
        <p:spPr>
          <a:xfrm>
            <a:off x="1888066" y="3913999"/>
            <a:ext cx="628317" cy="575733"/>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b="1" dirty="0" smtClean="0">
                <a:effectLst>
                  <a:outerShdw blurRad="38100" dist="38100" dir="2700000" algn="tl">
                    <a:srgbClr val="000000">
                      <a:alpha val="43137"/>
                    </a:srgbClr>
                  </a:outerShdw>
                </a:effectLst>
                <a:latin typeface="Arial" pitchFamily="34" charset="0"/>
                <a:cs typeface="Arial" pitchFamily="34" charset="0"/>
              </a:rPr>
              <a:t>03</a:t>
            </a:r>
            <a:endParaRPr lang="en-US" b="1" dirty="0">
              <a:effectLst>
                <a:outerShdw blurRad="38100" dist="38100" dir="2700000" algn="tl">
                  <a:srgbClr val="000000">
                    <a:alpha val="43137"/>
                  </a:srgbClr>
                </a:outerShdw>
              </a:effectLst>
              <a:latin typeface="Arial" pitchFamily="34" charset="0"/>
              <a:cs typeface="Arial" pitchFamily="34" charset="0"/>
            </a:endParaRPr>
          </a:p>
        </p:txBody>
      </p:sp>
      <p:sp>
        <p:nvSpPr>
          <p:cNvPr id="15" name="Oval 14"/>
          <p:cNvSpPr/>
          <p:nvPr/>
        </p:nvSpPr>
        <p:spPr>
          <a:xfrm>
            <a:off x="1888066" y="5007808"/>
            <a:ext cx="628317" cy="57573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b="1" dirty="0" smtClean="0">
                <a:effectLst>
                  <a:outerShdw blurRad="38100" dist="38100" dir="2700000" algn="tl">
                    <a:srgbClr val="000000">
                      <a:alpha val="43137"/>
                    </a:srgbClr>
                  </a:outerShdw>
                </a:effectLst>
                <a:latin typeface="Arial" pitchFamily="34" charset="0"/>
                <a:cs typeface="Arial" pitchFamily="34" charset="0"/>
              </a:rPr>
              <a:t>04</a:t>
            </a:r>
            <a:endParaRPr lang="en-US" b="1" dirty="0">
              <a:effectLst>
                <a:outerShdw blurRad="38100" dist="38100" dir="2700000" algn="tl">
                  <a:srgbClr val="000000">
                    <a:alpha val="43137"/>
                  </a:srgbClr>
                </a:outerShdw>
              </a:effectLst>
              <a:latin typeface="Arial" pitchFamily="34" charset="0"/>
              <a:cs typeface="Arial" pitchFamily="34" charset="0"/>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94559" y="1412609"/>
            <a:ext cx="1243013" cy="125571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1267" y="4760773"/>
            <a:ext cx="914400" cy="87411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0" y="3958438"/>
            <a:ext cx="890588" cy="87788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30728" y="4769695"/>
            <a:ext cx="901700" cy="86518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21849" y="3257347"/>
            <a:ext cx="1536700" cy="147478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Rectangle 28"/>
          <p:cNvSpPr/>
          <p:nvPr/>
        </p:nvSpPr>
        <p:spPr>
          <a:xfrm>
            <a:off x="2675467" y="1671133"/>
            <a:ext cx="2097241" cy="369332"/>
          </a:xfrm>
          <a:prstGeom prst="rect">
            <a:avLst/>
          </a:prstGeom>
        </p:spPr>
        <p:txBody>
          <a:bodyPr wrap="none">
            <a:spAutoFit/>
          </a:bodyPr>
          <a:lstStyle/>
          <a:p>
            <a:pPr lvl="0"/>
            <a:r>
              <a:rPr lang="mn-MN"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Зөвлөх багш – 1 </a:t>
            </a:r>
            <a:endParaRPr lang="en-US"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0" name="Rectangle 29"/>
          <p:cNvSpPr/>
          <p:nvPr/>
        </p:nvSpPr>
        <p:spPr>
          <a:xfrm>
            <a:off x="2659859" y="3072681"/>
            <a:ext cx="2339102" cy="369332"/>
          </a:xfrm>
          <a:prstGeom prst="rect">
            <a:avLst/>
          </a:prstGeom>
        </p:spPr>
        <p:txBody>
          <a:bodyPr wrap="none">
            <a:spAutoFit/>
          </a:bodyPr>
          <a:lstStyle/>
          <a:p>
            <a:pPr lvl="0"/>
            <a:r>
              <a:rPr lang="en-US"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Leading teacher – </a:t>
            </a:r>
            <a:r>
              <a:rPr lang="en-US"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7</a:t>
            </a:r>
            <a:endParaRPr lang="en-US"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1" name="Rectangle 30"/>
          <p:cNvSpPr/>
          <p:nvPr/>
        </p:nvSpPr>
        <p:spPr>
          <a:xfrm>
            <a:off x="2685374" y="4210333"/>
            <a:ext cx="2699426" cy="369332"/>
          </a:xfrm>
          <a:prstGeom prst="rect">
            <a:avLst/>
          </a:prstGeom>
        </p:spPr>
        <p:txBody>
          <a:bodyPr wrap="square">
            <a:spAutoFit/>
          </a:bodyPr>
          <a:lstStyle/>
          <a:p>
            <a:pPr lvl="0"/>
            <a:r>
              <a:rPr lang="en-US"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Methodist teacher – 21 </a:t>
            </a:r>
            <a:endParaRPr lang="en-US"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3" name="Rectangle 32"/>
          <p:cNvSpPr/>
          <p:nvPr/>
        </p:nvSpPr>
        <p:spPr>
          <a:xfrm>
            <a:off x="2693841" y="4933293"/>
            <a:ext cx="1777061" cy="369332"/>
          </a:xfrm>
          <a:prstGeom prst="rect">
            <a:avLst/>
          </a:prstGeom>
        </p:spPr>
        <p:txBody>
          <a:bodyPr wrap="square">
            <a:spAutoFit/>
          </a:bodyPr>
          <a:lstStyle/>
          <a:p>
            <a:pPr lvl="0"/>
            <a:r>
              <a:rPr lang="mn-MN"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Багш – </a:t>
            </a:r>
            <a:r>
              <a:rPr lang="en-US"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a:t>
            </a:r>
            <a:endParaRPr lang="mn-MN"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0" name="Rectangle 39"/>
          <p:cNvSpPr/>
          <p:nvPr/>
        </p:nvSpPr>
        <p:spPr>
          <a:xfrm>
            <a:off x="3086100" y="322275"/>
            <a:ext cx="3680355" cy="707886"/>
          </a:xfrm>
          <a:prstGeom prst="rect">
            <a:avLst/>
          </a:prstGeom>
        </p:spPr>
        <p:txBody>
          <a:bodyPr wrap="square">
            <a:spAutoFit/>
          </a:bodyPr>
          <a:lstStyle/>
          <a:p>
            <a:pPr algn="ctr"/>
            <a:r>
              <a:rPr lang="mn-MN"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БАГШИЙН БОЛОВСРОЛЫН </a:t>
            </a:r>
          </a:p>
          <a:p>
            <a:pPr algn="ctr"/>
            <a:r>
              <a:rPr lang="mn-MN"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ЗЭРЭГ</a:t>
            </a: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44388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241714" y="124019"/>
            <a:ext cx="3945467" cy="421654"/>
          </a:xfrm>
          <a:prstGeom prst="rect">
            <a:avLst/>
          </a:prstGeom>
        </p:spPr>
        <p:txBody>
          <a:bodyPr wrap="square">
            <a:spAutoFit/>
          </a:bodyPr>
          <a:lstStyle/>
          <a:p>
            <a:pPr marL="314325" marR="0" lvl="0" indent="0" algn="ctr"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TRAINING PROFESSIONS</a:t>
            </a:r>
          </a:p>
        </p:txBody>
      </p:sp>
      <p:sp>
        <p:nvSpPr>
          <p:cNvPr id="3" name="Rectangle 2"/>
          <p:cNvSpPr/>
          <p:nvPr/>
        </p:nvSpPr>
        <p:spPr>
          <a:xfrm>
            <a:off x="1103382" y="1091880"/>
            <a:ext cx="4340685" cy="5478423"/>
          </a:xfrm>
          <a:prstGeom prst="rect">
            <a:avLst/>
          </a:prstGeom>
        </p:spPr>
        <p:txBody>
          <a:bodyPr wrap="square">
            <a:spAutoFit/>
          </a:bodyPr>
          <a:lstStyle/>
          <a:p>
            <a:r>
              <a:rPr lang="en-US" sz="1250" b="1" u="sng"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Vocational education and training period 1 year</a:t>
            </a:r>
          </a:p>
          <a:p>
            <a:pPr marL="285750" indent="-285750">
              <a:buFont typeface="Wingdings" pitchFamily="2" charset="2"/>
              <a:buChar char="ü"/>
            </a:pPr>
            <a:r>
              <a:rPr lang="en-US" sz="125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Registration of pasture protection and restoration</a:t>
            </a:r>
            <a:endParaRPr lang="mn-MN" sz="125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a:p>
            <a:pPr marL="285750" indent="-285750">
              <a:buFont typeface="Wingdings" pitchFamily="2" charset="2"/>
              <a:buChar char="ü"/>
            </a:pPr>
            <a:r>
              <a:rPr lang="en-US" sz="125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Protection and restoration of pastures</a:t>
            </a:r>
            <a:endParaRPr lang="mn-MN" sz="125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a:p>
            <a:pPr marL="285750" indent="-285750">
              <a:buFont typeface="Wingdings" pitchFamily="2" charset="2"/>
              <a:buChar char="ü"/>
            </a:pPr>
            <a:r>
              <a:rPr lang="en-US" sz="125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Electricity supply and equipment operation</a:t>
            </a:r>
            <a:endParaRPr lang="mn-MN" sz="125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a:p>
            <a:pPr marL="285750" indent="-285750">
              <a:buFont typeface="Wingdings" pitchFamily="2" charset="2"/>
              <a:buChar char="ü"/>
            </a:pPr>
            <a:r>
              <a:rPr lang="en-US" sz="125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Metallurgy and metal technology</a:t>
            </a:r>
            <a:endParaRPr lang="mn-MN" sz="125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a:p>
            <a:pPr marL="285750" indent="-285750">
              <a:buFont typeface="Wingdings" pitchFamily="2" charset="2"/>
              <a:buChar char="ü"/>
            </a:pPr>
            <a:r>
              <a:rPr lang="en-US" sz="125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Welding</a:t>
            </a:r>
            <a:endParaRPr lang="mn-MN" sz="125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a:p>
            <a:pPr marL="285750" indent="-285750">
              <a:buFont typeface="Wingdings" pitchFamily="2" charset="2"/>
              <a:buChar char="ü"/>
            </a:pPr>
            <a:r>
              <a:rPr lang="en-US" sz="125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Maintenance of mechanized machinery</a:t>
            </a:r>
            <a:endParaRPr lang="mn-MN" sz="125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a:p>
            <a:pPr marL="285750" indent="-285750">
              <a:buFont typeface="Wingdings" pitchFamily="2" charset="2"/>
              <a:buChar char="ü"/>
            </a:pPr>
            <a:r>
              <a:rPr lang="en-US" sz="125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Mining operations</a:t>
            </a:r>
            <a:endParaRPr lang="mn-MN" sz="125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a:p>
            <a:pPr marL="285750" indent="-285750">
              <a:buFont typeface="Wingdings" pitchFamily="2" charset="2"/>
              <a:buChar char="ü"/>
            </a:pPr>
            <a:r>
              <a:rPr lang="en-US" sz="125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Assembly and maintenance of mining machinery</a:t>
            </a:r>
            <a:endParaRPr lang="mn-MN" sz="125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a:p>
            <a:pPr marL="285750" indent="-285750">
              <a:buFont typeface="Wingdings" pitchFamily="2" charset="2"/>
              <a:buChar char="ü"/>
            </a:pPr>
            <a:r>
              <a:rPr lang="en-US" sz="125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Assembly and assembly of buildings</a:t>
            </a:r>
            <a:endParaRPr lang="mn-MN" sz="125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a:p>
            <a:pPr marL="285750" indent="-285750">
              <a:buFont typeface="Wingdings" pitchFamily="2" charset="2"/>
              <a:buChar char="ü"/>
            </a:pPr>
            <a:r>
              <a:rPr lang="en-US" sz="125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Roads and bridges</a:t>
            </a:r>
          </a:p>
          <a:p>
            <a:r>
              <a:rPr lang="en-US" sz="1250" b="1" u="sng"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Vocational education and training period 3 years</a:t>
            </a:r>
          </a:p>
          <a:p>
            <a:pPr marL="285750" indent="-285750">
              <a:buFont typeface="Wingdings" pitchFamily="2" charset="2"/>
              <a:buChar char="ü"/>
            </a:pPr>
            <a:r>
              <a:rPr lang="en-US" sz="125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Protection and restoration of pastures</a:t>
            </a:r>
            <a:endParaRPr lang="mn-MN" sz="125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a:p>
            <a:pPr marL="285750" indent="-285750">
              <a:buFont typeface="Wingdings" pitchFamily="2" charset="2"/>
              <a:buChar char="ü"/>
            </a:pPr>
            <a:r>
              <a:rPr lang="en-US" sz="125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Electricity supply and equipment operation</a:t>
            </a:r>
            <a:endParaRPr lang="mn-MN" sz="125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a:p>
            <a:pPr marL="285750" indent="-285750">
              <a:buFont typeface="Wingdings" pitchFamily="2" charset="2"/>
              <a:buChar char="ü"/>
            </a:pPr>
            <a:r>
              <a:rPr lang="en-US" sz="125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Welding</a:t>
            </a:r>
            <a:endParaRPr lang="mn-MN" sz="125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a:p>
            <a:pPr marL="285750" indent="-285750">
              <a:buFont typeface="Wingdings" pitchFamily="2" charset="2"/>
              <a:buChar char="ü"/>
            </a:pPr>
            <a:r>
              <a:rPr lang="en-US" sz="125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Maintenance of mechanized machinery</a:t>
            </a:r>
            <a:endParaRPr lang="mn-MN" sz="125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a:p>
            <a:pPr marL="285750" indent="-285750">
              <a:buFont typeface="Wingdings" pitchFamily="2" charset="2"/>
              <a:buChar char="ü"/>
            </a:pPr>
            <a:r>
              <a:rPr lang="en-US" sz="125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Assembly and maintenance of mining machinery</a:t>
            </a:r>
            <a:endParaRPr lang="mn-MN" sz="125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a:p>
            <a:pPr marL="285750" indent="-285750">
              <a:buFont typeface="Wingdings" pitchFamily="2" charset="2"/>
              <a:buChar char="ü"/>
            </a:pPr>
            <a:r>
              <a:rPr lang="en-US" sz="125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Roads and bridges</a:t>
            </a:r>
          </a:p>
          <a:p>
            <a:r>
              <a:rPr lang="en-US" sz="1250" b="1" u="sng"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Technical education and training period 1.5 years</a:t>
            </a:r>
          </a:p>
          <a:p>
            <a:pPr marL="285750" indent="-285750">
              <a:buFont typeface="Wingdings" pitchFamily="2" charset="2"/>
              <a:buChar char="ü"/>
            </a:pPr>
            <a:r>
              <a:rPr lang="en-US" sz="125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Maintenance of mechanized machinery</a:t>
            </a:r>
            <a:endParaRPr lang="mn-MN" sz="125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a:p>
            <a:pPr marL="285750" indent="-285750">
              <a:buFont typeface="Wingdings" pitchFamily="2" charset="2"/>
              <a:buChar char="ü"/>
            </a:pPr>
            <a:r>
              <a:rPr lang="en-US" sz="125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Maintenance of industrial equipment</a:t>
            </a:r>
          </a:p>
          <a:p>
            <a:r>
              <a:rPr lang="en-US" sz="1250" b="1" u="sng"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Technical education and training period 3 years</a:t>
            </a:r>
          </a:p>
          <a:p>
            <a:pPr marL="285750" indent="-285750">
              <a:buFont typeface="Wingdings" pitchFamily="2" charset="2"/>
              <a:buChar char="ü"/>
            </a:pPr>
            <a:r>
              <a:rPr lang="en-US" sz="125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Maintenance of mechanized machinery</a:t>
            </a:r>
            <a:endParaRPr lang="mn-MN" sz="125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a:p>
            <a:pPr marL="285750" indent="-285750">
              <a:buFont typeface="Wingdings" pitchFamily="2" charset="2"/>
              <a:buChar char="ü"/>
            </a:pPr>
            <a:r>
              <a:rPr lang="en-US" sz="125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Mining operations</a:t>
            </a:r>
            <a:endParaRPr lang="mn-MN" sz="125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a:p>
            <a:pPr marL="285750" indent="-285750">
              <a:buFont typeface="Wingdings" pitchFamily="2" charset="2"/>
              <a:buChar char="ü"/>
            </a:pPr>
            <a:r>
              <a:rPr lang="en-US" sz="125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Usage </a:t>
            </a:r>
            <a:r>
              <a:rPr lang="en-US" sz="1250" b="1" dirty="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of mineral and rock processing </a:t>
            </a:r>
            <a:r>
              <a:rPr lang="en-US" sz="1250" b="1" dirty="0" err="1">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equipmen</a:t>
            </a:r>
            <a:endParaRPr lang="mn-MN" sz="125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a:p>
            <a:pPr marL="285750" indent="-285750">
              <a:buFont typeface="Wingdings" pitchFamily="2" charset="2"/>
              <a:buChar char="ü"/>
            </a:pPr>
            <a:r>
              <a:rPr lang="en-US" sz="125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Maintenance of industrial equipment</a:t>
            </a:r>
            <a:endParaRPr lang="mn-MN" sz="125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a:p>
            <a:pPr marL="285750" indent="-285750">
              <a:buFont typeface="Wingdings" pitchFamily="2" charset="2"/>
              <a:buChar char="ü"/>
            </a:pPr>
            <a:r>
              <a:rPr lang="en-US" sz="125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Labor safety and hygiene</a:t>
            </a:r>
            <a:endParaRPr lang="mn-MN" sz="125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a:p>
            <a:pPr marL="285750" indent="-285750">
              <a:buFont typeface="Wingdings" pitchFamily="2" charset="2"/>
              <a:buChar char="ü"/>
            </a:pPr>
            <a:r>
              <a:rPr lang="en-US" sz="125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Web design</a:t>
            </a:r>
            <a:endParaRPr lang="en-US" sz="1250" b="1" dirty="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Rectangle 5"/>
          <p:cNvSpPr/>
          <p:nvPr/>
        </p:nvSpPr>
        <p:spPr>
          <a:xfrm>
            <a:off x="6183381" y="818098"/>
            <a:ext cx="5113866" cy="6001643"/>
          </a:xfrm>
          <a:prstGeom prst="rect">
            <a:avLst/>
          </a:prstGeom>
        </p:spPr>
        <p:txBody>
          <a:bodyPr wrap="square">
            <a:spAutoFit/>
          </a:bodyPr>
          <a:lstStyle/>
          <a:p>
            <a:r>
              <a:rPr lang="mn-MN" sz="1200" b="1" u="sng"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Мэргэжлийн боловсролын 1 жил</a:t>
            </a:r>
            <a:endParaRPr lang="en-US" sz="1200" b="1" u="sng"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a:p>
            <a:pPr marL="285750" indent="-285750" algn="just">
              <a:buFont typeface="Wingdings" pitchFamily="2" charset="2"/>
              <a:buChar char="ü"/>
            </a:pPr>
            <a:r>
              <a:rPr lang="en-US" sz="120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Б</a:t>
            </a:r>
            <a:r>
              <a:rPr lang="mn-MN" sz="120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үртгэл, тооцоо хөтлөлт</a:t>
            </a:r>
          </a:p>
          <a:p>
            <a:pPr marL="285750" indent="-285750" algn="just">
              <a:buFont typeface="Wingdings" pitchFamily="2" charset="2"/>
              <a:buChar char="ü"/>
            </a:pPr>
            <a:r>
              <a:rPr lang="en-US" sz="120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Б</a:t>
            </a:r>
            <a:r>
              <a:rPr lang="mn-MN" sz="120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элчээр хамгаалал, нөхөн сэргээлт</a:t>
            </a:r>
          </a:p>
          <a:p>
            <a:pPr marL="285750" indent="-285750" algn="just">
              <a:buFont typeface="Wingdings" pitchFamily="2" charset="2"/>
              <a:buChar char="ü"/>
            </a:pPr>
            <a:r>
              <a:rPr lang="en-US" sz="120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Ц</a:t>
            </a:r>
            <a:r>
              <a:rPr lang="mn-MN" sz="120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ахилгаан хангамж, тоног төхөөрөмжийн ашиглалт</a:t>
            </a:r>
          </a:p>
          <a:p>
            <a:pPr marL="285750" indent="-285750" algn="just">
              <a:buFont typeface="Wingdings" pitchFamily="2" charset="2"/>
              <a:buChar char="ü"/>
            </a:pPr>
            <a:r>
              <a:rPr lang="en-US" sz="120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М</a:t>
            </a:r>
            <a:r>
              <a:rPr lang="mn-MN" sz="120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еталлурги, металлын технологи</a:t>
            </a:r>
          </a:p>
          <a:p>
            <a:pPr marL="285750" indent="-285750" algn="just">
              <a:buFont typeface="Wingdings" pitchFamily="2" charset="2"/>
              <a:buChar char="ü"/>
            </a:pPr>
            <a:r>
              <a:rPr lang="mn-MN" sz="120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Гагнуур</a:t>
            </a:r>
          </a:p>
          <a:p>
            <a:pPr marL="285750" indent="-285750" algn="just">
              <a:buFont typeface="Wingdings" pitchFamily="2" charset="2"/>
              <a:buChar char="ü"/>
            </a:pPr>
            <a:r>
              <a:rPr lang="en-US" sz="120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М</a:t>
            </a:r>
            <a:r>
              <a:rPr lang="mn-MN" sz="120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еханикжсан тээврийн хэрэгсэл, механизмын засвар, үйлчилгээ</a:t>
            </a:r>
          </a:p>
          <a:p>
            <a:pPr marL="285750" indent="-285750" algn="just">
              <a:buFont typeface="Wingdings" pitchFamily="2" charset="2"/>
              <a:buChar char="ü"/>
            </a:pPr>
            <a:r>
              <a:rPr lang="en-US" sz="120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У</a:t>
            </a:r>
            <a:r>
              <a:rPr lang="mn-MN" sz="120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ул уурхайн ашиглалт</a:t>
            </a:r>
          </a:p>
          <a:p>
            <a:pPr marL="285750" indent="-285750" algn="just">
              <a:buFont typeface="Wingdings" pitchFamily="2" charset="2"/>
              <a:buChar char="ü"/>
            </a:pPr>
            <a:r>
              <a:rPr lang="en-US" sz="120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У</a:t>
            </a:r>
            <a:r>
              <a:rPr lang="mn-MN" sz="120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ул уурхайн машин механизмын угсралт засвар, үйлчилгээ</a:t>
            </a:r>
          </a:p>
          <a:p>
            <a:pPr marL="285750" indent="-285750" algn="just">
              <a:buFont typeface="Wingdings" pitchFamily="2" charset="2"/>
              <a:buChar char="ü"/>
            </a:pPr>
            <a:r>
              <a:rPr lang="en-US" sz="120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Б</a:t>
            </a:r>
            <a:r>
              <a:rPr lang="mn-MN" sz="120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арилгын бүтэц, угсралт</a:t>
            </a:r>
          </a:p>
          <a:p>
            <a:pPr marL="285750" indent="-285750" algn="just">
              <a:buFont typeface="Wingdings" pitchFamily="2" charset="2"/>
              <a:buChar char="ü"/>
            </a:pPr>
            <a:r>
              <a:rPr lang="mn-MN" sz="120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Зам, гүүрийн байгууламж</a:t>
            </a:r>
            <a:endParaRPr lang="en-US" sz="120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a:p>
            <a:r>
              <a:rPr lang="mn-MN" sz="1200" b="1" u="sng"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Мэргэжлийн боловсролын 3 жил</a:t>
            </a:r>
            <a:endParaRPr lang="en-US" sz="1200" b="1" u="sng"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a:p>
            <a:pPr marL="285750" indent="-285750" algn="just">
              <a:buFont typeface="Wingdings" pitchFamily="2" charset="2"/>
              <a:buChar char="ü"/>
            </a:pPr>
            <a:r>
              <a:rPr lang="en-US" sz="1200" b="1" dirty="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Б</a:t>
            </a:r>
            <a:r>
              <a:rPr lang="mn-MN" sz="1200" b="1" dirty="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элчээр хамгаалал, нөхөн сэргээлт</a:t>
            </a:r>
          </a:p>
          <a:p>
            <a:pPr marL="285750" indent="-285750" algn="just">
              <a:buFont typeface="Wingdings" pitchFamily="2" charset="2"/>
              <a:buChar char="ü"/>
            </a:pPr>
            <a:r>
              <a:rPr lang="mn-MN" sz="1200" b="1" dirty="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Цахилгаан хангамж, тоног төхөөрөмжийн ашиглалт</a:t>
            </a:r>
          </a:p>
          <a:p>
            <a:pPr marL="285750" indent="-285750" algn="just">
              <a:buFont typeface="Wingdings" pitchFamily="2" charset="2"/>
              <a:buChar char="ü"/>
            </a:pPr>
            <a:r>
              <a:rPr lang="mn-MN" sz="1200" b="1" dirty="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Гагнуур</a:t>
            </a:r>
          </a:p>
          <a:p>
            <a:pPr marL="285750" indent="-285750" algn="just">
              <a:buFont typeface="Wingdings" pitchFamily="2" charset="2"/>
              <a:buChar char="ü"/>
            </a:pPr>
            <a:r>
              <a:rPr lang="mn-MN" sz="1200" b="1" dirty="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Механикжсан тээврийн хэрэгсэл, механизмын засвар, үйлчилгээ</a:t>
            </a:r>
          </a:p>
          <a:p>
            <a:pPr marL="285750" indent="-285750" algn="just">
              <a:buFont typeface="Wingdings" pitchFamily="2" charset="2"/>
              <a:buChar char="ü"/>
            </a:pPr>
            <a:r>
              <a:rPr lang="mn-MN" sz="1200" b="1" dirty="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Уул уурхайн машин механизмын угсралт засвар, үйлчилгээ</a:t>
            </a:r>
          </a:p>
          <a:p>
            <a:pPr marL="285750" indent="-285750" algn="just">
              <a:buFont typeface="Wingdings" pitchFamily="2" charset="2"/>
              <a:buChar char="ü"/>
            </a:pPr>
            <a:r>
              <a:rPr lang="mn-MN" sz="1200" b="1" dirty="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Зам, гүүрийн байгууламж</a:t>
            </a:r>
          </a:p>
          <a:p>
            <a:r>
              <a:rPr lang="mn-MN" sz="1200" b="1" u="sng"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Техникийн боловсролын 1,5 жил</a:t>
            </a:r>
            <a:endParaRPr lang="en-US" sz="1200" b="1" u="sng"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a:p>
            <a:pPr marL="285750" indent="-285750" algn="just">
              <a:buFont typeface="Wingdings" pitchFamily="2" charset="2"/>
              <a:buChar char="ü"/>
            </a:pPr>
            <a:r>
              <a:rPr lang="mn-MN" sz="1200" b="1" dirty="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Механикжсан тээврийн хэрэгсэл, механизмын засвар, үйлчилгээ</a:t>
            </a:r>
          </a:p>
          <a:p>
            <a:pPr marL="285750" indent="-285750" algn="just">
              <a:buFont typeface="Wingdings" pitchFamily="2" charset="2"/>
              <a:buChar char="ü"/>
            </a:pPr>
            <a:r>
              <a:rPr lang="mn-MN" sz="120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Үйлдвэрийн тоног төхөөрөмжийн засвар, үйчилгээ</a:t>
            </a:r>
            <a:endParaRPr lang="en-US" sz="120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a:p>
            <a:r>
              <a:rPr lang="mn-MN" sz="1200" b="1" u="sng" dirty="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Техникийн боловсролын 3</a:t>
            </a:r>
            <a:r>
              <a:rPr lang="mn-MN" sz="1200" b="1" u="sng"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 </a:t>
            </a:r>
            <a:r>
              <a:rPr lang="mn-MN" sz="1200" b="1" u="sng" dirty="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жил</a:t>
            </a:r>
            <a:endParaRPr lang="en-US" sz="1200" b="1" u="sng" dirty="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a:p>
            <a:pPr marL="285750" indent="-285750" algn="just">
              <a:buFont typeface="Wingdings" pitchFamily="2" charset="2"/>
              <a:buChar char="ü"/>
            </a:pPr>
            <a:r>
              <a:rPr lang="mn-MN" sz="1200" b="1" dirty="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Механикжсан тээврийн хэрэгсэл, механизмын засвар, үйлчилгээ</a:t>
            </a:r>
          </a:p>
          <a:p>
            <a:pPr marL="285750" indent="-285750">
              <a:buFont typeface="Wingdings" pitchFamily="2" charset="2"/>
              <a:buChar char="ü"/>
            </a:pPr>
            <a:r>
              <a:rPr lang="mn-MN" sz="1200" b="1" dirty="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Уул уурхайн ашиглалт</a:t>
            </a:r>
          </a:p>
          <a:p>
            <a:pPr marL="285750" indent="-285750">
              <a:buFont typeface="Wingdings" pitchFamily="2" charset="2"/>
              <a:buChar char="ü"/>
            </a:pPr>
            <a:r>
              <a:rPr lang="en-US" sz="120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Э</a:t>
            </a:r>
            <a:r>
              <a:rPr lang="mn-MN" sz="120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рдэс, чулуулаг боловсруулах төхөөрөмжийн ашиглалт</a:t>
            </a:r>
          </a:p>
          <a:p>
            <a:pPr marL="285750" indent="-285750">
              <a:buFont typeface="Wingdings" pitchFamily="2" charset="2"/>
              <a:buChar char="ü"/>
            </a:pPr>
            <a:r>
              <a:rPr lang="mn-MN" sz="1200" b="1" dirty="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Үйлдвэрийн тоног төхөөрөмжийн засвар, үйчилгээ</a:t>
            </a:r>
          </a:p>
          <a:p>
            <a:pPr marL="285750" indent="-285750">
              <a:buFont typeface="Wingdings" pitchFamily="2" charset="2"/>
              <a:buChar char="ü"/>
            </a:pPr>
            <a:r>
              <a:rPr lang="en-US" sz="120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Х</a:t>
            </a:r>
            <a:r>
              <a:rPr lang="mn-MN" sz="120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өдөлмөрийн аюулгүй байдал, эрүүл ахуй</a:t>
            </a:r>
          </a:p>
          <a:p>
            <a:pPr marL="285750" indent="-285750">
              <a:buFont typeface="Wingdings" pitchFamily="2" charset="2"/>
              <a:buChar char="ü"/>
            </a:pPr>
            <a:r>
              <a:rPr lang="mn-MN" sz="120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Вэб дизайн</a:t>
            </a:r>
          </a:p>
        </p:txBody>
      </p:sp>
      <p:sp>
        <p:nvSpPr>
          <p:cNvPr id="8" name="Rectangle 7"/>
          <p:cNvSpPr/>
          <p:nvPr/>
        </p:nvSpPr>
        <p:spPr>
          <a:xfrm>
            <a:off x="3107266" y="67123"/>
            <a:ext cx="4673602" cy="750975"/>
          </a:xfrm>
          <a:prstGeom prst="rect">
            <a:avLst/>
          </a:prstGeom>
        </p:spPr>
        <p:txBody>
          <a:bodyPr wrap="square">
            <a:spAutoFit/>
          </a:bodyPr>
          <a:lstStyle/>
          <a:p>
            <a:pPr marL="314325" marR="0" lvl="0" indent="0" algn="ctr" defTabSz="914400" rtl="0" eaLnBrk="1" fontAlgn="auto" latinLnBrk="0" hangingPunct="1">
              <a:lnSpc>
                <a:spcPct val="107000"/>
              </a:lnSpc>
              <a:spcBef>
                <a:spcPts val="0"/>
              </a:spcBef>
              <a:spcAft>
                <a:spcPts val="800"/>
              </a:spcAft>
              <a:buClrTx/>
              <a:buSzTx/>
              <a:buFontTx/>
              <a:buNone/>
              <a:tabLst/>
              <a:defRPr/>
            </a:pPr>
            <a:r>
              <a:rPr kumimoji="0" lang="mn-MN" sz="2000" b="1" i="0" u="none" strike="noStrike" kern="1200" cap="none" spc="0" normalizeH="0" baseline="0" noProof="0" dirty="0" smtClean="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СУРГАЛТ</a:t>
            </a:r>
            <a:r>
              <a:rPr kumimoji="0" lang="mn-MN" sz="2000" b="1" i="0" u="none" strike="noStrike" kern="1200" cap="none" spc="0" normalizeH="0" noProof="0" dirty="0" smtClean="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 ЯВУУЛЖ БАЙГАА МЭРГЭЖИЛ</a:t>
            </a: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428810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51444" y="5021192"/>
            <a:ext cx="5605520" cy="1692771"/>
          </a:xfrm>
          <a:prstGeom prst="rect">
            <a:avLst/>
          </a:prstGeom>
          <a:noFill/>
        </p:spPr>
        <p:txBody>
          <a:bodyPr wrap="square">
            <a:spAutoFit/>
          </a:bodyPr>
          <a:lstStyle/>
          <a:p>
            <a:pPr marL="0" marR="0" lvl="0" indent="0" algn="just" defTabSz="914400" rtl="0" eaLnBrk="1" fontAlgn="auto" latinLnBrk="0" hangingPunct="1">
              <a:spcBef>
                <a:spcPts val="0"/>
              </a:spcBef>
              <a:buClrTx/>
              <a:buSzTx/>
              <a:buFontTx/>
              <a:buNone/>
              <a:defRPr/>
            </a:pPr>
            <a:r>
              <a:rPr kumimoji="0" lang="en-US" sz="1300" b="1" i="0" u="none" strike="noStrike" kern="1200" cap="none" spc="0" normalizeH="0" baseline="0" noProof="0" dirty="0">
                <a:ln>
                  <a:noFill/>
                </a:ln>
                <a:solidFill>
                  <a:srgbClr val="FFCE0E"/>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Times New Roman" panose="02020603050405020304" pitchFamily="18" charset="0"/>
              </a:rPr>
              <a:t>The Vice President of Kyungnam University in </a:t>
            </a:r>
            <a:r>
              <a:rPr kumimoji="0" lang="en-US" sz="1300" b="1" i="0" u="none" strike="noStrike" kern="1200" cap="none" spc="0" normalizeH="0" baseline="0" noProof="0" dirty="0" err="1">
                <a:ln>
                  <a:noFill/>
                </a:ln>
                <a:solidFill>
                  <a:srgbClr val="FFCE0E"/>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Times New Roman" panose="02020603050405020304" pitchFamily="18" charset="0"/>
              </a:rPr>
              <a:t>Gyeongsangnam</a:t>
            </a:r>
            <a:r>
              <a:rPr kumimoji="0" lang="en-US" sz="1300" b="1" i="0" u="none" strike="noStrike" kern="1200" cap="none" spc="0" normalizeH="0" baseline="0" noProof="0" dirty="0">
                <a:ln>
                  <a:noFill/>
                </a:ln>
                <a:solidFill>
                  <a:srgbClr val="FFCE0E"/>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Times New Roman" panose="02020603050405020304" pitchFamily="18" charset="0"/>
              </a:rPr>
              <a:t>-do, South Korea, Park Jae-</a:t>
            </a:r>
            <a:r>
              <a:rPr kumimoji="0" lang="en-US" sz="1300" b="1" i="0" u="none" strike="noStrike" kern="1200" cap="none" spc="0" normalizeH="0" baseline="0" noProof="0" dirty="0" err="1">
                <a:ln>
                  <a:noFill/>
                </a:ln>
                <a:solidFill>
                  <a:srgbClr val="FFCE0E"/>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Times New Roman" panose="02020603050405020304" pitchFamily="18" charset="0"/>
              </a:rPr>
              <a:t>yoon</a:t>
            </a:r>
            <a:r>
              <a:rPr kumimoji="0" lang="en-US" sz="1300" b="1" i="0" u="none" strike="noStrike" kern="1200" cap="none" spc="0" normalizeH="0" baseline="0" noProof="0" dirty="0">
                <a:ln>
                  <a:noFill/>
                </a:ln>
                <a:solidFill>
                  <a:srgbClr val="FFCE0E"/>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Times New Roman" panose="02020603050405020304" pitchFamily="18" charset="0"/>
              </a:rPr>
              <a:t>, the Director of International Relations, Lee So-</a:t>
            </a:r>
            <a:r>
              <a:rPr kumimoji="0" lang="en-US" sz="1300" b="1" i="0" u="none" strike="noStrike" kern="1200" cap="none" spc="0" normalizeH="0" baseline="0" noProof="0" dirty="0" err="1">
                <a:ln>
                  <a:noFill/>
                </a:ln>
                <a:solidFill>
                  <a:srgbClr val="FFCE0E"/>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Times New Roman" panose="02020603050405020304" pitchFamily="18" charset="0"/>
              </a:rPr>
              <a:t>jin</a:t>
            </a:r>
            <a:r>
              <a:rPr kumimoji="0" lang="en-US" sz="1300" b="1" i="0" u="none" strike="noStrike" kern="1200" cap="none" spc="0" normalizeH="0" baseline="0" noProof="0" dirty="0">
                <a:ln>
                  <a:noFill/>
                </a:ln>
                <a:solidFill>
                  <a:srgbClr val="FFCE0E"/>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Times New Roman" panose="02020603050405020304" pitchFamily="18" charset="0"/>
              </a:rPr>
              <a:t>, the Deputy Director of International Relations, Koo Gon-young, the International Relations Specialist, Kim Jae-young, the Doctor of Education, Kim Min-</a:t>
            </a:r>
            <a:r>
              <a:rPr kumimoji="0" lang="en-US" sz="1300" b="1" i="0" u="none" strike="noStrike" kern="1200" cap="none" spc="0" normalizeH="0" baseline="0" noProof="0" dirty="0" err="1">
                <a:ln>
                  <a:noFill/>
                </a:ln>
                <a:solidFill>
                  <a:srgbClr val="FFCE0E"/>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Times New Roman" panose="02020603050405020304" pitchFamily="18" charset="0"/>
              </a:rPr>
              <a:t>soo</a:t>
            </a:r>
            <a:r>
              <a:rPr kumimoji="0" lang="en-US" sz="1300" b="1" i="0" u="none" strike="noStrike" kern="1200" cap="none" spc="0" normalizeH="0" baseline="0" noProof="0" dirty="0">
                <a:ln>
                  <a:noFill/>
                </a:ln>
                <a:solidFill>
                  <a:srgbClr val="FFCE0E"/>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Times New Roman" panose="02020603050405020304" pitchFamily="18" charset="0"/>
              </a:rPr>
              <a:t>, and the CEO of "GSDAP" LLC, B. </a:t>
            </a:r>
            <a:r>
              <a:rPr kumimoji="0" lang="en-US" sz="1300" b="1" i="0" u="none" strike="noStrike" kern="1200" cap="none" spc="0" normalizeH="0" baseline="0" noProof="0" dirty="0" err="1">
                <a:ln>
                  <a:noFill/>
                </a:ln>
                <a:solidFill>
                  <a:srgbClr val="FFCE0E"/>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Times New Roman" panose="02020603050405020304" pitchFamily="18" charset="0"/>
              </a:rPr>
              <a:t>Altancetseg</a:t>
            </a:r>
            <a:r>
              <a:rPr kumimoji="0" lang="en-US" sz="1300" b="1" i="0" u="none" strike="noStrike" kern="1200" cap="none" spc="0" normalizeH="0" baseline="0" noProof="0" dirty="0">
                <a:ln>
                  <a:noFill/>
                </a:ln>
                <a:solidFill>
                  <a:srgbClr val="FFCE0E"/>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Times New Roman" panose="02020603050405020304" pitchFamily="18" charset="0"/>
              </a:rPr>
              <a:t>, visited the school to familiarize themselves with its operations and signed a memorandum of cooperation with Kyungnam University in </a:t>
            </a:r>
            <a:r>
              <a:rPr kumimoji="0" lang="en-US" sz="1300" b="1" i="0" u="none" strike="noStrike" kern="1200" cap="none" spc="0" normalizeH="0" baseline="0" noProof="0" dirty="0" err="1">
                <a:ln>
                  <a:noFill/>
                </a:ln>
                <a:solidFill>
                  <a:srgbClr val="FFCE0E"/>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Times New Roman" panose="02020603050405020304" pitchFamily="18" charset="0"/>
              </a:rPr>
              <a:t>Gyeongsangnam</a:t>
            </a:r>
            <a:r>
              <a:rPr kumimoji="0" lang="en-US" sz="1300" b="1" i="0" u="none" strike="noStrike" kern="1200" cap="none" spc="0" normalizeH="0" baseline="0" noProof="0" dirty="0">
                <a:ln>
                  <a:noFill/>
                </a:ln>
                <a:solidFill>
                  <a:srgbClr val="FFCE0E"/>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Times New Roman" panose="02020603050405020304" pitchFamily="18" charset="0"/>
              </a:rPr>
              <a:t>-do, South Korea.</a:t>
            </a:r>
            <a:endParaRPr kumimoji="0" lang="en-US" sz="1300" b="1" i="0" u="none" strike="noStrike" kern="1200" cap="none" spc="0" normalizeH="0" baseline="0" noProof="0" dirty="0">
              <a:ln>
                <a:noFill/>
              </a:ln>
              <a:solidFill>
                <a:srgbClr val="FFCE0E"/>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6353964" y="2817815"/>
            <a:ext cx="4297802" cy="2044313"/>
          </a:xfrm>
          <a:prstGeom prst="rect">
            <a:avLst/>
          </a:prstGeom>
        </p:spPr>
      </p:pic>
      <p:sp>
        <p:nvSpPr>
          <p:cNvPr id="6" name="TextBox 5"/>
          <p:cNvSpPr txBox="1"/>
          <p:nvPr/>
        </p:nvSpPr>
        <p:spPr>
          <a:xfrm>
            <a:off x="5751443" y="1013218"/>
            <a:ext cx="5502845" cy="1804597"/>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defRPr/>
            </a:pPr>
            <a:r>
              <a:rPr kumimoji="0" lang="en-US" sz="13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Times New Roman" panose="02020603050405020304" pitchFamily="18" charset="0"/>
              </a:rPr>
              <a:t>БНСУ-ын Кёнгсаннам аймгийн Кёнгнам их сургуулийн дэд захирал Пак Жэ Юн, Гадаад харилцаа хариуцсан ерөнхий захирал И Со Жин, Гадаад харилцаа хариуцсан дэд захирал Гу Гон Ён, Гадаад харилцаа хариуцсан мэргэжилтэн Ким Жэ Ён, боловсрол судлалын доктор Ким Мин Сү болон “GSDAP” ХХК-ийн гүйцэтгэх захирал Б.Алтанцэцэг нар ирж сургуулийн үйл ажиллагаатай танилцан БНСУ-ын Кёнгсаннам аймгийн Кёнгнам их  сургуультай хамтран ажиллах санамж бичиг байгуулсан.  </a:t>
            </a:r>
            <a:endParaRPr kumimoji="0" lang="en-US" sz="13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7053848" y="481081"/>
            <a:ext cx="2607734" cy="292388"/>
          </a:xfrm>
          <a:prstGeom prst="rect">
            <a:avLst/>
          </a:prstGeom>
        </p:spPr>
        <p:txBody>
          <a:bodyPr wrap="square">
            <a:spAutoFit/>
          </a:bodyPr>
          <a:lstStyle/>
          <a:p>
            <a:r>
              <a:rPr lang="en-US" sz="13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INTERNATIONAL RELATION</a:t>
            </a:r>
            <a:endParaRPr lang="en-US" sz="13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Rectangle 9"/>
          <p:cNvSpPr/>
          <p:nvPr/>
        </p:nvSpPr>
        <p:spPr>
          <a:xfrm>
            <a:off x="3539067" y="289122"/>
            <a:ext cx="3053044" cy="492443"/>
          </a:xfrm>
          <a:prstGeom prst="rect">
            <a:avLst/>
          </a:prstGeom>
        </p:spPr>
        <p:txBody>
          <a:bodyPr wrap="square">
            <a:spAutoFit/>
          </a:bodyPr>
          <a:lstStyle/>
          <a:p>
            <a:pPr algn="ctr"/>
            <a:r>
              <a:rPr lang="mn-MN" sz="13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ГАДААД ХАРИЛЦАА, ХАМТЫН АЖИЛЛАГАА</a:t>
            </a:r>
            <a:endParaRPr lang="en-US" sz="13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xtBox 2"/>
          <p:cNvSpPr txBox="1"/>
          <p:nvPr/>
        </p:nvSpPr>
        <p:spPr>
          <a:xfrm>
            <a:off x="516835" y="1136900"/>
            <a:ext cx="4890052" cy="1569660"/>
          </a:xfrm>
          <a:prstGeom prst="rect">
            <a:avLst/>
          </a:prstGeom>
          <a:noFill/>
        </p:spPr>
        <p:txBody>
          <a:bodyPr wrap="square" rtlCol="0">
            <a:spAutoFit/>
          </a:bodyPr>
          <a:lstStyle/>
          <a:p>
            <a:pPr algn="just"/>
            <a:r>
              <a:rPr lang="mn-MN" sz="1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БНХАУ-ын ӨМӨЗО-ны Боловсролын газар, МУ-н ШУТИС-тай хамтран зохион байгуулсан Хятад-Монголын мэргэжлийн боловсрол олгох сургалт, үйлдвэрлэлийн хамтын нийгэмлэг байгуулах бага хуралд оролцож хамтран ажиллах нэгжээр гэрээ байгуулсан.</a:t>
            </a:r>
            <a:endParaRPr lang="en-US" sz="1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11162" b="6119"/>
          <a:stretch/>
        </p:blipFill>
        <p:spPr>
          <a:xfrm>
            <a:off x="1101111" y="2706004"/>
            <a:ext cx="3475398" cy="2156124"/>
          </a:xfrm>
          <a:prstGeom prst="rect">
            <a:avLst/>
          </a:prstGeom>
        </p:spPr>
      </p:pic>
      <p:sp>
        <p:nvSpPr>
          <p:cNvPr id="7" name="Rectangle 6"/>
          <p:cNvSpPr/>
          <p:nvPr/>
        </p:nvSpPr>
        <p:spPr>
          <a:xfrm>
            <a:off x="304800" y="4920537"/>
            <a:ext cx="5102087" cy="1815882"/>
          </a:xfrm>
          <a:prstGeom prst="rect">
            <a:avLst/>
          </a:prstGeom>
        </p:spPr>
        <p:txBody>
          <a:bodyPr wrap="square">
            <a:spAutoFit/>
          </a:bodyPr>
          <a:lstStyle/>
          <a:p>
            <a:pPr algn="just"/>
            <a:r>
              <a:rPr lang="en-US" sz="16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Department of Education of Inner Mongolia Autonomous Region of China and the Mongolian University of Science and Technology jointly organized the conference on establishing a China-Mongolia vocational education training and production cooperative society, and signed an agreement as a cooperative school.</a:t>
            </a:r>
          </a:p>
        </p:txBody>
      </p:sp>
    </p:spTree>
    <p:extLst>
      <p:ext uri="{BB962C8B-B14F-4D97-AF65-F5344CB8AC3E}">
        <p14:creationId xmlns:p14="http://schemas.microsoft.com/office/powerpoint/2010/main" val="34665348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PTK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1505</TotalTime>
  <Words>1536</Words>
  <Application>Microsoft Office PowerPoint</Application>
  <PresentationFormat>Custom</PresentationFormat>
  <Paragraphs>188</Paragraphs>
  <Slides>14</Slides>
  <Notes>9</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PTK design</vt:lpstr>
      <vt:lpstr>PowerPoint Presentation</vt:lpstr>
      <vt:lpstr>PowerPoint Presentation</vt:lpstr>
      <vt:lpstr>СУРГУУЛИЙН ТҮҮХЭН ЗАМНАЛ</vt:lpstr>
      <vt:lpstr>HISTORICAL PATH OF SCHOOL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Lutochir Ganchimeg</dc:creator>
  <cp:lastModifiedBy>Bichig hereg</cp:lastModifiedBy>
  <cp:revision>85</cp:revision>
  <dcterms:created xsi:type="dcterms:W3CDTF">2024-10-24T05:29:00Z</dcterms:created>
  <dcterms:modified xsi:type="dcterms:W3CDTF">2025-03-27T11:33:36Z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32C9399A13084B6CA75FA53C36FD345A_12</vt:lpwstr>
  </property>
  <property fmtid="{D5CDD505-2E9C-101B-9397-08002B2CF9AE}" pid="3" name="KSOProductBuildVer">
    <vt:lpwstr>1033-12.2.0.18283</vt:lpwstr>
  </property>
</Properties>
</file>